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4" r:id="rId3"/>
    <p:sldId id="257" r:id="rId4"/>
    <p:sldId id="258" r:id="rId5"/>
    <p:sldId id="260" r:id="rId6"/>
    <p:sldId id="259" r:id="rId7"/>
    <p:sldId id="263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29D2B-890C-1581-D616-F2F96EDBB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F163913-4536-AA7B-0997-2F877D99A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BBDCA3-0839-CF73-8D6A-AEDC8D25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7B42-C793-4F81-A9CC-E3426A527412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C3C216-9B9F-04FF-0770-9A97B98A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835537-7666-1C2C-EC42-510D5AA4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906A-8CC5-4E05-940C-3A6C4B1515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6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93EF0-37E4-AB5E-A1FC-005566E9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57D4E4-9BCC-CFD2-F862-E05460C74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D80D9D-B13E-203D-14E4-30A15C29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7B42-C793-4F81-A9CC-E3426A527412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525237-5206-A9FF-49FB-D41723C1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476DED-6A21-C014-5202-A929488E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906A-8CC5-4E05-940C-3A6C4B1515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41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0BC17C0-72C2-74A5-29E7-C21B97F5B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47C344-3F75-99DE-114B-83152D17B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AA1CEA-4EA9-0F62-6A2C-97A625D6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7B42-C793-4F81-A9CC-E3426A527412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11F0BF-5906-B873-D349-C4C93229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04E551-08BB-C6C2-F66C-81F7FF65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906A-8CC5-4E05-940C-3A6C4B1515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68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iger Weg zwischen zwei Hügeln, die ans Meer führen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Reiher, der in niedriger Höhe über einen Strand fliegt, mit einem kurzen Zaun im Vordergrund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lick auf den Strand und das Meer von einer grasbedeckten Sanddüne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329CD-AA0A-558F-11CA-DAE2A4E1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E1D2AE-C2D1-6A9B-34AE-02DFDDE2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0B9EC2-9AF7-665F-F657-576929AF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7B42-C793-4F81-A9CC-E3426A527412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C70161-A0BE-F1F0-3F07-B53735D1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B45A0C-5BF4-543A-81EA-49011943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906A-8CC5-4E05-940C-3A6C4B1515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43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D38A4-D8CD-06A4-6BBD-3A6C1ED7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66DBC0-E5B4-A01C-DBA2-8EE3F8F3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6D9BA6-EB02-4AA8-F92B-1EE07F2B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7B42-C793-4F81-A9CC-E3426A527412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4F8EF5-72DF-7041-952E-6CFD72FAB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66350E-0A14-A1AB-33A4-18BD24DB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906A-8CC5-4E05-940C-3A6C4B1515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53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3EFFC-1416-8A9F-2DC9-B44C1528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30A541-B437-B057-59AC-F9E12EB45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1C9348-D728-8E4D-AFCA-C8B9CBF9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DE8C4B-9C6B-8D4D-8BB2-852616EB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7B42-C793-4F81-A9CC-E3426A527412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87991C-2473-1C07-5A6C-A01D0FF12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0E9A73-C8AC-7122-6FA1-6EC9A01C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906A-8CC5-4E05-940C-3A6C4B1515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60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39B76-6E6D-983A-CAED-5F9CE1EB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7991B7-5103-D805-A98C-2E36D5B68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D1C98D-8B92-47EB-3AA6-E6B234ED9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C7B9EF-ED7B-4A56-1A02-E4E38E190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6869B0-07C6-7687-9DF6-CFCA43FAD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C2336DA-3098-BAF5-0C41-1A154B7E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7B42-C793-4F81-A9CC-E3426A527412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57EEDC-1649-14A1-4D9E-46FDA8A8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321BD9-CDEB-FD13-CF1A-D8EA9D7E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906A-8CC5-4E05-940C-3A6C4B1515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23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15A56-FB7F-C264-20D8-720C3F7D2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2946FC-CC7C-0D50-315F-2329B908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7B42-C793-4F81-A9CC-E3426A527412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7928B6-4EA2-F019-439E-7A7EF790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C5EA37-7EF5-3315-2C69-9BC705E5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906A-8CC5-4E05-940C-3A6C4B1515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45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6F96F0-A3AF-C994-B535-A67C581F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7B42-C793-4F81-A9CC-E3426A527412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569763-6608-C9E3-C252-024D42A1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DB4F50-9CD9-DA5B-C390-1EE33B8E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906A-8CC5-4E05-940C-3A6C4B1515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50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1285E-FE4F-0B1D-4C86-89F8D2AF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29CDEE-1577-535B-6D8A-CC09188DB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717F9D-4055-08AB-181C-9E8BD9201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936809-2196-ECDB-8EC6-D140343D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7B42-C793-4F81-A9CC-E3426A527412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3E8B8E-C928-AE39-0795-058E98F2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16FF46-995C-D34B-F642-D82C534E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906A-8CC5-4E05-940C-3A6C4B1515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44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631DE-325A-536D-9D70-959AF105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DFBF0E6-6ED0-DFA6-5AC5-95B30C075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F56378-533B-F65A-A1F7-546F521B4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376811-9868-BF3D-964F-C3DB0BCD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7B42-C793-4F81-A9CC-E3426A527412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13CD6B-7284-9CFB-697A-32D2DD08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601527-81F5-5C73-920E-5B8E6DF8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906A-8CC5-4E05-940C-3A6C4B1515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51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D956899-89DC-3B53-3AC0-FD7B6B2E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94D99A-ACE6-BABD-4FA2-4E29330C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DA89E7-6DDE-4CCB-CEF9-4207893B1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37B42-C793-4F81-A9CC-E3426A527412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9F1F16-383F-6379-7491-83455C515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B8E65B-B12F-8391-E486-594C803D0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7906A-8CC5-4E05-940C-3A6C4B1515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47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2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841256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11" Type="http://schemas.openxmlformats.org/officeDocument/2006/relationships/image" Target="../media/image38.jpg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5BACBB0-64FE-F322-A7C5-D490C5FC1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283" y="-25222"/>
            <a:ext cx="3450301" cy="14139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C3F79EA-CEF1-838F-D4E0-1515F41A2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20" y="466458"/>
            <a:ext cx="1852082" cy="13845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9586E7C-422A-5BF2-99B5-FD192BA93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908" y="180694"/>
            <a:ext cx="2831933" cy="235478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8C4847C-84B0-D103-4E97-5558F6506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83" y="4605414"/>
            <a:ext cx="2701713" cy="1415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90EC75-F21E-CFA8-69AD-E06C704B6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090" y="5094118"/>
            <a:ext cx="1807585" cy="160741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22865B8-F806-FE7C-36EB-CC1AB9D237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1483" y="4003515"/>
            <a:ext cx="2163310" cy="162576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4DDFBF5-A64D-F087-FD06-EB1239C6A7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0328" y="5124624"/>
            <a:ext cx="1974242" cy="159714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3BE42DF-74FA-F88C-0406-FBF39D2FC98E}"/>
              </a:ext>
            </a:extLst>
          </p:cNvPr>
          <p:cNvSpPr txBox="1"/>
          <p:nvPr/>
        </p:nvSpPr>
        <p:spPr>
          <a:xfrm>
            <a:off x="2425959" y="1228726"/>
            <a:ext cx="8724123" cy="37446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rgbClr val="CC66FF"/>
                </a:solidFill>
              </a:rPr>
              <a:t>Lust auf eine Kissenhülle?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rgbClr val="CC66FF"/>
                </a:solidFill>
              </a:rPr>
              <a:t>					Federmappe?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rgbClr val="CC66FF"/>
                </a:solidFill>
              </a:rPr>
              <a:t>						Hoody?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rgbClr val="CC66FF"/>
                </a:solidFill>
              </a:rPr>
              <a:t>                                          </a:t>
            </a:r>
            <a:r>
              <a:rPr lang="de-DE" altLang="de-DE" sz="2000" dirty="0" err="1">
                <a:solidFill>
                  <a:srgbClr val="CC66FF"/>
                </a:solidFill>
              </a:rPr>
              <a:t>Scrunchie</a:t>
            </a:r>
            <a:r>
              <a:rPr lang="de-DE" altLang="de-DE" sz="2000" dirty="0">
                <a:solidFill>
                  <a:srgbClr val="CC66FF"/>
                </a:solidFill>
              </a:rPr>
              <a:t>?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rgbClr val="CC66FF"/>
                </a:solidFill>
              </a:rPr>
              <a:t>                                              Leseknochen?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rgbClr val="CC66FF"/>
                </a:solidFill>
              </a:rPr>
              <a:t>                               oder hast du eine andere gute Idee?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 dirty="0">
              <a:solidFill>
                <a:srgbClr val="CC66FF"/>
              </a:solidFill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rgbClr val="CC66FF"/>
                </a:solidFill>
              </a:rPr>
              <a:t>Dann kommt und legt los! Hier wird designt, zugeschnitten und genäht.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 dirty="0">
              <a:solidFill>
                <a:srgbClr val="CC66FF"/>
              </a:solidFill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rgbClr val="CC66FF"/>
                </a:solidFill>
              </a:rPr>
              <a:t>				Mitzubringen sind: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rgbClr val="CC66FF"/>
                </a:solidFill>
              </a:rPr>
              <a:t>				20 € pro Halbjahr beim ersten Termin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 dirty="0">
              <a:solidFill>
                <a:srgbClr val="CC66FF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A1B0330-C193-F8C7-FC63-D5F3DB24CFB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3906" b="13283"/>
          <a:stretch/>
        </p:blipFill>
        <p:spPr>
          <a:xfrm>
            <a:off x="315807" y="2252587"/>
            <a:ext cx="1852082" cy="1499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42934CE-018F-4CC3-FDDF-F177E7826515}"/>
              </a:ext>
            </a:extLst>
          </p:cNvPr>
          <p:cNvSpPr txBox="1"/>
          <p:nvPr/>
        </p:nvSpPr>
        <p:spPr>
          <a:xfrm>
            <a:off x="240021" y="3605926"/>
            <a:ext cx="1852082" cy="605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Wird auch gerne von Hunden zum Schlafen genommen ;)</a:t>
            </a:r>
          </a:p>
        </p:txBody>
      </p:sp>
    </p:spTree>
    <p:extLst>
      <p:ext uri="{BB962C8B-B14F-4D97-AF65-F5344CB8AC3E}">
        <p14:creationId xmlns:p14="http://schemas.microsoft.com/office/powerpoint/2010/main" val="38266253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D47C410-584B-9455-F41F-D0DCEB00A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094" y="166200"/>
            <a:ext cx="4956478" cy="9632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47E5FB4-63BC-6886-037F-315E66AC7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7" y="1046375"/>
            <a:ext cx="2481338" cy="16486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AC4AB34-2830-2B7A-DC7F-6AB9861EE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785" y="1852392"/>
            <a:ext cx="1454924" cy="21896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F85D493-75A8-F871-F482-79D2C5CDA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5928">
            <a:off x="262698" y="3824965"/>
            <a:ext cx="3066554" cy="148755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59F7C3-DA20-5EDD-7C2E-E96ED8B87598}"/>
              </a:ext>
            </a:extLst>
          </p:cNvPr>
          <p:cNvSpPr txBox="1"/>
          <p:nvPr/>
        </p:nvSpPr>
        <p:spPr>
          <a:xfrm>
            <a:off x="4776206" y="1475589"/>
            <a:ext cx="621434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b="0" kern="0" dirty="0">
                <a:solidFill>
                  <a:schemeClr val="accent1">
                    <a:lumMod val="75000"/>
                  </a:schemeClr>
                </a:solidFill>
              </a:rPr>
              <a:t>Wir werden Kleinigkeiten kochen und backen, die Ihr im Handumdrehen Zuhause für die Familie zubereiten könnt.</a:t>
            </a:r>
          </a:p>
          <a:p>
            <a:pPr>
              <a:defRPr/>
            </a:pPr>
            <a:endParaRPr lang="de-DE" sz="2800" b="0" kern="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de-DE" sz="2800" b="0" kern="0" dirty="0">
                <a:solidFill>
                  <a:schemeClr val="accent1">
                    <a:lumMod val="75000"/>
                  </a:schemeClr>
                </a:solidFill>
              </a:rPr>
              <a:t>Wer Spaß in der Küche hat, </a:t>
            </a:r>
          </a:p>
          <a:p>
            <a:pPr>
              <a:defRPr/>
            </a:pPr>
            <a:r>
              <a:rPr lang="de-DE" sz="2800" b="0" kern="0" dirty="0">
                <a:solidFill>
                  <a:schemeClr val="accent1">
                    <a:lumMod val="75000"/>
                  </a:schemeClr>
                </a:solidFill>
              </a:rPr>
              <a:t>ist hier genau richtig!</a:t>
            </a:r>
          </a:p>
          <a:p>
            <a:pPr>
              <a:defRPr/>
            </a:pPr>
            <a:endParaRPr lang="de-DE" altLang="de-DE" sz="11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altLang="de-DE" sz="1600" b="1" dirty="0"/>
              <a:t>20</a:t>
            </a:r>
            <a:r>
              <a:rPr lang="de-DE" altLang="de-DE" sz="1600" b="1" dirty="0">
                <a:solidFill>
                  <a:schemeClr val="tx1"/>
                </a:solidFill>
              </a:rPr>
              <a:t> € pro Halbjahr sollen beim ersten Termin mitgebracht werden.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3DAC31C-6F42-B34C-A999-DF2173FDA6E9}"/>
              </a:ext>
            </a:extLst>
          </p:cNvPr>
          <p:cNvSpPr txBox="1"/>
          <p:nvPr/>
        </p:nvSpPr>
        <p:spPr>
          <a:xfrm>
            <a:off x="319595" y="6026934"/>
            <a:ext cx="435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1600" b="0" dirty="0">
                <a:solidFill>
                  <a:schemeClr val="tx1"/>
                </a:solidFill>
              </a:rPr>
              <a:t>Auch wer eine Lebensmittelunverträglichkeit hat, darf teilnehmen. Jedoch gibt es auch Gerichte, die ihr dann evtl. nicht essen könnt.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D99419C-E67E-FB22-D650-6169B3C17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643" y="4845142"/>
            <a:ext cx="3291563" cy="184665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BB8C001-5CEC-240F-8716-3E6B6CA973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2171" y="4845142"/>
            <a:ext cx="2044011" cy="18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6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BEA4D2D-30CA-A3CA-DB32-AC943CC41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72" y="1477449"/>
            <a:ext cx="8204419" cy="48526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D6122F7-664E-9DA0-F20B-E67F86FEA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785" y="0"/>
            <a:ext cx="7596274" cy="19265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BC8D479-83B2-849A-756D-318173239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44" y="3903774"/>
            <a:ext cx="2640046" cy="2522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F6B0536-94D4-AF9C-B35C-725C927A2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916" y="1659391"/>
            <a:ext cx="2670784" cy="327210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095F16C-A19E-29DB-DADE-01DA272E45FA}"/>
              </a:ext>
            </a:extLst>
          </p:cNvPr>
          <p:cNvSpPr txBox="1"/>
          <p:nvPr/>
        </p:nvSpPr>
        <p:spPr>
          <a:xfrm>
            <a:off x="3946035" y="5408440"/>
            <a:ext cx="67292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0" dirty="0"/>
              <a:t>Sportkleidung, Schuhe für Kunstrasen oder Halle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0" dirty="0"/>
              <a:t>und ausreichende Getränke </a:t>
            </a:r>
          </a:p>
        </p:txBody>
      </p:sp>
    </p:spTree>
    <p:extLst>
      <p:ext uri="{BB962C8B-B14F-4D97-AF65-F5344CB8AC3E}">
        <p14:creationId xmlns:p14="http://schemas.microsoft.com/office/powerpoint/2010/main" val="100915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1935AC7-09FA-77ED-FFB9-D6695CACC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410" y="1113310"/>
            <a:ext cx="2237426" cy="204843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5AC7218-B1E8-40B1-EF29-4343C616B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52" y="2206649"/>
            <a:ext cx="7633240" cy="95509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156DD1E-E11B-FEF7-F6B8-78FE53934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439" y="3585147"/>
            <a:ext cx="5526695" cy="25193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6644DBF-DCE5-9997-26DD-C12AEBF46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102" y="467078"/>
            <a:ext cx="4727294" cy="11260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80F6A76-0C75-2606-E8E3-F1D7F66FF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387" y="3696257"/>
            <a:ext cx="2626250" cy="229709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DCD5319-2C90-B6B3-F7D7-31C43B9021D7}"/>
              </a:ext>
            </a:extLst>
          </p:cNvPr>
          <p:cNvSpPr txBox="1"/>
          <p:nvPr/>
        </p:nvSpPr>
        <p:spPr>
          <a:xfrm>
            <a:off x="5030771" y="5993350"/>
            <a:ext cx="536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Bringe ausreichend Getränke mit!!!</a:t>
            </a:r>
          </a:p>
        </p:txBody>
      </p:sp>
    </p:spTree>
    <p:extLst>
      <p:ext uri="{BB962C8B-B14F-4D97-AF65-F5344CB8AC3E}">
        <p14:creationId xmlns:p14="http://schemas.microsoft.com/office/powerpoint/2010/main" val="342356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A727971-2699-9C80-E20D-3D1B54170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58" y="1726534"/>
            <a:ext cx="8650974" cy="408798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BE5516B-F59D-DC73-2CFF-390867E37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183" y="159831"/>
            <a:ext cx="5383698" cy="280142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59A2E8F-81BF-9589-D0BE-5580DDC90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29" y="279523"/>
            <a:ext cx="11764152" cy="217971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6E585F7-6A8A-637C-3D86-FB3BE6A9B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658" y="3306375"/>
            <a:ext cx="3036712" cy="30458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4065BF-F390-812F-D3EE-A72D7033F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848" y="4644394"/>
            <a:ext cx="3402426" cy="21069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407382-C6D2-9D27-F566-165A78A517E7}"/>
              </a:ext>
            </a:extLst>
          </p:cNvPr>
          <p:cNvSpPr txBox="1"/>
          <p:nvPr/>
        </p:nvSpPr>
        <p:spPr>
          <a:xfrm>
            <a:off x="4608711" y="5151851"/>
            <a:ext cx="3402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Interessierst du dich für Programmierung von Spielen und der Arbeit am Computer? </a:t>
            </a:r>
          </a:p>
          <a:p>
            <a:r>
              <a:rPr lang="de-DE" b="1" dirty="0">
                <a:solidFill>
                  <a:srgbClr val="FF0000"/>
                </a:solidFill>
              </a:rPr>
              <a:t>Dann komm zu uns!</a:t>
            </a:r>
          </a:p>
        </p:txBody>
      </p:sp>
    </p:spTree>
    <p:extLst>
      <p:ext uri="{BB962C8B-B14F-4D97-AF65-F5344CB8AC3E}">
        <p14:creationId xmlns:p14="http://schemas.microsoft.com/office/powerpoint/2010/main" val="212818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 descr="Ein Bild, das Text enthält.&#10;&#10;Automatisch generierte Beschreibung">
            <a:extLst>
              <a:ext uri="{FF2B5EF4-FFF2-40B4-BE49-F238E27FC236}">
                <a16:creationId xmlns:a16="http://schemas.microsoft.com/office/drawing/2014/main" id="{C801470D-7A08-B2E3-B324-5EA185B79D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" r="5831" b="3757"/>
          <a:stretch/>
        </p:blipFill>
        <p:spPr>
          <a:xfrm>
            <a:off x="2199288" y="4134951"/>
            <a:ext cx="1762673" cy="206451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E37858E-CEBC-443D-3AE3-8EF034820E97}"/>
              </a:ext>
            </a:extLst>
          </p:cNvPr>
          <p:cNvSpPr txBox="1"/>
          <p:nvPr/>
        </p:nvSpPr>
        <p:spPr>
          <a:xfrm>
            <a:off x="3071865" y="51121"/>
            <a:ext cx="39084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>
                <a:solidFill>
                  <a:srgbClr val="00B0F0"/>
                </a:solidFill>
              </a:rPr>
              <a:t>Kreativ AG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272A830-9AB2-0CEB-9DF4-43E111FA54A8}"/>
              </a:ext>
            </a:extLst>
          </p:cNvPr>
          <p:cNvSpPr txBox="1"/>
          <p:nvPr/>
        </p:nvSpPr>
        <p:spPr>
          <a:xfrm>
            <a:off x="153941" y="1992039"/>
            <a:ext cx="4481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669900"/>
                </a:solidFill>
              </a:rPr>
              <a:t>Wir basteln besondere Karten, Schachteln … zu verschiedenen Anlässen.</a:t>
            </a:r>
          </a:p>
          <a:p>
            <a:r>
              <a:rPr lang="de-DE" sz="2400" b="1" dirty="0">
                <a:solidFill>
                  <a:srgbClr val="669900"/>
                </a:solidFill>
              </a:rPr>
              <a:t>Du bekommst viele Ideen für Einladungen, Geschenke und vieles mehr.</a:t>
            </a:r>
          </a:p>
        </p:txBody>
      </p:sp>
      <p:pic>
        <p:nvPicPr>
          <p:cNvPr id="11" name="Grafik 10" descr="Ein Bild, das Text, Umschlag, Tasche enthält.&#10;&#10;Automatisch generierte Beschreibung">
            <a:extLst>
              <a:ext uri="{FF2B5EF4-FFF2-40B4-BE49-F238E27FC236}">
                <a16:creationId xmlns:a16="http://schemas.microsoft.com/office/drawing/2014/main" id="{E77B4F3F-81EC-DD05-DEA7-484388EF76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t="4078" b="11404"/>
          <a:stretch/>
        </p:blipFill>
        <p:spPr>
          <a:xfrm>
            <a:off x="261174" y="5383924"/>
            <a:ext cx="1875598" cy="1501110"/>
          </a:xfrm>
          <a:prstGeom prst="rect">
            <a:avLst/>
          </a:prstGeom>
        </p:spPr>
      </p:pic>
      <p:pic>
        <p:nvPicPr>
          <p:cNvPr id="15" name="Grafik 14" descr="Ein Bild, das Text, drinnen, Tisch, Schreibtisch enthält.&#10;&#10;Automatisch generierte Beschreibung">
            <a:extLst>
              <a:ext uri="{FF2B5EF4-FFF2-40B4-BE49-F238E27FC236}">
                <a16:creationId xmlns:a16="http://schemas.microsoft.com/office/drawing/2014/main" id="{AF3DB794-821D-4D27-AA13-7EECDFCE87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12486" r="8841" b="3093"/>
          <a:stretch/>
        </p:blipFill>
        <p:spPr>
          <a:xfrm>
            <a:off x="7909" y="0"/>
            <a:ext cx="2122342" cy="1855957"/>
          </a:xfrm>
          <a:prstGeom prst="rect">
            <a:avLst/>
          </a:prstGeom>
        </p:spPr>
      </p:pic>
      <p:pic>
        <p:nvPicPr>
          <p:cNvPr id="23" name="Grafik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C017B357-7B25-297C-2637-ABE7F51D28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7026" r="3229" b="5482"/>
          <a:stretch/>
        </p:blipFill>
        <p:spPr>
          <a:xfrm>
            <a:off x="6452628" y="4500953"/>
            <a:ext cx="2646985" cy="2357047"/>
          </a:xfrm>
          <a:prstGeom prst="rect">
            <a:avLst/>
          </a:prstGeom>
        </p:spPr>
      </p:pic>
      <p:pic>
        <p:nvPicPr>
          <p:cNvPr id="29" name="Grafik 28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8C4A6607-CFF8-15BF-5E3B-6853A7E5C1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3462" r="6608" b="12603"/>
          <a:stretch/>
        </p:blipFill>
        <p:spPr>
          <a:xfrm>
            <a:off x="4576177" y="1152516"/>
            <a:ext cx="2363955" cy="1542641"/>
          </a:xfrm>
          <a:prstGeom prst="rect">
            <a:avLst/>
          </a:prstGeom>
        </p:spPr>
      </p:pic>
      <p:pic>
        <p:nvPicPr>
          <p:cNvPr id="31" name="Grafik 30" descr="Ein Bild, das Text, drinnen, Briefpapier, Umschlag enthält.&#10;&#10;Automatisch generierte Beschreibung">
            <a:extLst>
              <a:ext uri="{FF2B5EF4-FFF2-40B4-BE49-F238E27FC236}">
                <a16:creationId xmlns:a16="http://schemas.microsoft.com/office/drawing/2014/main" id="{254306F0-9EE7-C7B8-F41B-06258FF810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9012" r="8198" b="6910"/>
          <a:stretch/>
        </p:blipFill>
        <p:spPr>
          <a:xfrm>
            <a:off x="4362842" y="3008273"/>
            <a:ext cx="1908137" cy="1936830"/>
          </a:xfrm>
          <a:prstGeom prst="rect">
            <a:avLst/>
          </a:prstGeom>
        </p:spPr>
      </p:pic>
      <p:pic>
        <p:nvPicPr>
          <p:cNvPr id="35" name="Grafik 3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E156580-3363-C644-946D-5295B6DBCB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6"/>
          <a:stretch/>
        </p:blipFill>
        <p:spPr>
          <a:xfrm>
            <a:off x="4163717" y="5133285"/>
            <a:ext cx="1495931" cy="158137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3EEB261-567D-16F4-A2BC-8C3FC07F0226}"/>
              </a:ext>
            </a:extLst>
          </p:cNvPr>
          <p:cNvSpPr txBox="1"/>
          <p:nvPr/>
        </p:nvSpPr>
        <p:spPr>
          <a:xfrm>
            <a:off x="7632978" y="768523"/>
            <a:ext cx="4481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669900"/>
                </a:solidFill>
              </a:rPr>
              <a:t>Wir gestalten Schmuck, wie Armbänder, Ketten, Fußkettchen und auch Schlüsselanhänger.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9AFE52-8FAB-C6C1-AB45-72FE2431F9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086" y="2142331"/>
            <a:ext cx="2548751" cy="120032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8EA0EB5-8EB7-2DDD-6E0A-23EEA20A10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169" y="2428027"/>
            <a:ext cx="1777572" cy="143627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F17FE35-0813-0F00-DB11-0CD817F120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77" y="4115504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5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137487D-5DC1-839C-AFED-66A32959F124}"/>
              </a:ext>
            </a:extLst>
          </p:cNvPr>
          <p:cNvSpPr txBox="1"/>
          <p:nvPr/>
        </p:nvSpPr>
        <p:spPr>
          <a:xfrm>
            <a:off x="1530037" y="3669892"/>
            <a:ext cx="8854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b="1" dirty="0"/>
              <a:t>1. Bitte streicht 3 AGs durch, die ihr auf keinen Fall haben wollt.</a:t>
            </a:r>
          </a:p>
          <a:p>
            <a:r>
              <a:rPr lang="de-DE" altLang="de-DE" sz="2400" b="1" dirty="0"/>
              <a:t>2. Es bleiben 3 AGs übrig. </a:t>
            </a:r>
          </a:p>
          <a:p>
            <a:r>
              <a:rPr lang="de-DE" altLang="de-DE" sz="2400" b="1" dirty="0"/>
              <a:t>Euren </a:t>
            </a:r>
            <a:r>
              <a:rPr lang="de-DE" altLang="de-DE" sz="2400" b="1" dirty="0">
                <a:solidFill>
                  <a:srgbClr val="33CC33"/>
                </a:solidFill>
              </a:rPr>
              <a:t>Erstwunsch</a:t>
            </a:r>
            <a:r>
              <a:rPr lang="de-DE" altLang="de-DE" sz="2400" b="1" dirty="0">
                <a:solidFill>
                  <a:srgbClr val="FF0000"/>
                </a:solidFill>
              </a:rPr>
              <a:t> </a:t>
            </a:r>
            <a:r>
              <a:rPr lang="de-DE" altLang="de-DE" sz="2400" b="1" dirty="0"/>
              <a:t>tragt</a:t>
            </a:r>
            <a:r>
              <a:rPr lang="de-DE" altLang="de-DE" sz="2400" b="1" dirty="0">
                <a:solidFill>
                  <a:srgbClr val="FF0000"/>
                </a:solidFill>
              </a:rPr>
              <a:t> </a:t>
            </a:r>
            <a:r>
              <a:rPr lang="de-DE" altLang="de-DE" sz="2400" b="1" dirty="0"/>
              <a:t>bitte in das erste Feld ein.</a:t>
            </a:r>
          </a:p>
          <a:p>
            <a:r>
              <a:rPr lang="de-DE" altLang="de-DE" sz="2400" b="1" dirty="0"/>
              <a:t>Euren</a:t>
            </a:r>
            <a:r>
              <a:rPr lang="de-DE" altLang="de-DE" sz="2400" b="1" dirty="0">
                <a:solidFill>
                  <a:srgbClr val="FF0000"/>
                </a:solidFill>
              </a:rPr>
              <a:t> </a:t>
            </a:r>
            <a:r>
              <a:rPr lang="de-DE" altLang="de-DE" sz="2400" b="1" dirty="0">
                <a:solidFill>
                  <a:srgbClr val="FFC000"/>
                </a:solidFill>
              </a:rPr>
              <a:t>Zweitwunsch </a:t>
            </a:r>
            <a:r>
              <a:rPr lang="de-DE" altLang="de-DE" sz="2400" b="1" dirty="0"/>
              <a:t>schreibt ihr daneben.</a:t>
            </a:r>
          </a:p>
          <a:p>
            <a:r>
              <a:rPr lang="de-DE" altLang="de-DE" sz="2400" b="1" dirty="0"/>
              <a:t>Euren </a:t>
            </a:r>
            <a:r>
              <a:rPr lang="de-DE" altLang="de-DE" sz="2400" b="1" dirty="0">
                <a:solidFill>
                  <a:srgbClr val="FF0000"/>
                </a:solidFill>
              </a:rPr>
              <a:t>Drittwunsch</a:t>
            </a:r>
            <a:r>
              <a:rPr lang="de-DE" altLang="de-DE" sz="2400" b="1" dirty="0"/>
              <a:t> schreibt ihr in das rechte Feld.</a:t>
            </a: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37AF7667-169D-D4E0-0678-3CBAC8DD7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65202"/>
              </p:ext>
            </p:extLst>
          </p:nvPr>
        </p:nvGraphicFramePr>
        <p:xfrm>
          <a:off x="3043238" y="245731"/>
          <a:ext cx="7000874" cy="32245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75553">
                  <a:extLst>
                    <a:ext uri="{9D8B030D-6E8A-4147-A177-3AD203B41FA5}">
                      <a16:colId xmlns:a16="http://schemas.microsoft.com/office/drawing/2014/main" val="1484715179"/>
                    </a:ext>
                  </a:extLst>
                </a:gridCol>
                <a:gridCol w="3309354">
                  <a:extLst>
                    <a:ext uri="{9D8B030D-6E8A-4147-A177-3AD203B41FA5}">
                      <a16:colId xmlns:a16="http://schemas.microsoft.com/office/drawing/2014/main" val="205347325"/>
                    </a:ext>
                  </a:extLst>
                </a:gridCol>
                <a:gridCol w="1515967">
                  <a:extLst>
                    <a:ext uri="{9D8B030D-6E8A-4147-A177-3AD203B41FA5}">
                      <a16:colId xmlns:a16="http://schemas.microsoft.com/office/drawing/2014/main" val="12344400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7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iriam Fixed" panose="020B0604020202020204" pitchFamily="49" charset="-79"/>
                        </a:rPr>
                        <a:t>Gesamtschule@salzkotten.de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339090" algn="l"/>
                        </a:tabLs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AG-Wahl für den Jahrgang 7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Schuljahr 2022/23 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Halbjahr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495561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40F9795E-9DDB-195D-D62D-D2E67D33D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560078"/>
              </p:ext>
            </p:extLst>
          </p:nvPr>
        </p:nvGraphicFramePr>
        <p:xfrm>
          <a:off x="2941786" y="1053784"/>
          <a:ext cx="7002780" cy="83115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49580">
                  <a:extLst>
                    <a:ext uri="{9D8B030D-6E8A-4147-A177-3AD203B41FA5}">
                      <a16:colId xmlns:a16="http://schemas.microsoft.com/office/drawing/2014/main" val="2947656934"/>
                    </a:ext>
                  </a:extLst>
                </a:gridCol>
                <a:gridCol w="1884680">
                  <a:extLst>
                    <a:ext uri="{9D8B030D-6E8A-4147-A177-3AD203B41FA5}">
                      <a16:colId xmlns:a16="http://schemas.microsoft.com/office/drawing/2014/main" val="1315278894"/>
                    </a:ext>
                  </a:extLst>
                </a:gridCol>
                <a:gridCol w="412115">
                  <a:extLst>
                    <a:ext uri="{9D8B030D-6E8A-4147-A177-3AD203B41FA5}">
                      <a16:colId xmlns:a16="http://schemas.microsoft.com/office/drawing/2014/main" val="1884972495"/>
                    </a:ext>
                  </a:extLst>
                </a:gridCol>
                <a:gridCol w="1877060">
                  <a:extLst>
                    <a:ext uri="{9D8B030D-6E8A-4147-A177-3AD203B41FA5}">
                      <a16:colId xmlns:a16="http://schemas.microsoft.com/office/drawing/2014/main" val="231367144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950395106"/>
                    </a:ext>
                  </a:extLst>
                </a:gridCol>
                <a:gridCol w="2005965">
                  <a:extLst>
                    <a:ext uri="{9D8B030D-6E8A-4147-A177-3AD203B41FA5}">
                      <a16:colId xmlns:a16="http://schemas.microsoft.com/office/drawing/2014/main" val="394621794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400" b="1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Erstwunsch</a:t>
                      </a:r>
                      <a:endParaRPr lang="de-DE" sz="12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Zweitwunsch</a:t>
                      </a:r>
                      <a:endParaRPr lang="de-DE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Drittwunsch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4303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AG-Nr.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AG-Name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AG-Nr.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AG-Name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AG-Nr.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AG-Name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94177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818137"/>
                  </a:ext>
                </a:extLst>
              </a:tr>
            </a:tbl>
          </a:graphicData>
        </a:graphic>
      </p:graphicFrame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A48A5058-9A3F-4D12-1EB5-52A4974B1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161683"/>
              </p:ext>
            </p:extLst>
          </p:nvPr>
        </p:nvGraphicFramePr>
        <p:xfrm>
          <a:off x="3210247" y="2036413"/>
          <a:ext cx="6076950" cy="4953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94472">
                  <a:extLst>
                    <a:ext uri="{9D8B030D-6E8A-4147-A177-3AD203B41FA5}">
                      <a16:colId xmlns:a16="http://schemas.microsoft.com/office/drawing/2014/main" val="3975695055"/>
                    </a:ext>
                  </a:extLst>
                </a:gridCol>
                <a:gridCol w="896974">
                  <a:extLst>
                    <a:ext uri="{9D8B030D-6E8A-4147-A177-3AD203B41FA5}">
                      <a16:colId xmlns:a16="http://schemas.microsoft.com/office/drawing/2014/main" val="1607092449"/>
                    </a:ext>
                  </a:extLst>
                </a:gridCol>
                <a:gridCol w="896974">
                  <a:extLst>
                    <a:ext uri="{9D8B030D-6E8A-4147-A177-3AD203B41FA5}">
                      <a16:colId xmlns:a16="http://schemas.microsoft.com/office/drawing/2014/main" val="2360135137"/>
                    </a:ext>
                  </a:extLst>
                </a:gridCol>
                <a:gridCol w="815084">
                  <a:extLst>
                    <a:ext uri="{9D8B030D-6E8A-4147-A177-3AD203B41FA5}">
                      <a16:colId xmlns:a16="http://schemas.microsoft.com/office/drawing/2014/main" val="2239513631"/>
                    </a:ext>
                  </a:extLst>
                </a:gridCol>
                <a:gridCol w="900148">
                  <a:extLst>
                    <a:ext uri="{9D8B030D-6E8A-4147-A177-3AD203B41FA5}">
                      <a16:colId xmlns:a16="http://schemas.microsoft.com/office/drawing/2014/main" val="1391680342"/>
                    </a:ext>
                  </a:extLst>
                </a:gridCol>
                <a:gridCol w="976324">
                  <a:extLst>
                    <a:ext uri="{9D8B030D-6E8A-4147-A177-3AD203B41FA5}">
                      <a16:colId xmlns:a16="http://schemas.microsoft.com/office/drawing/2014/main" val="3036222214"/>
                    </a:ext>
                  </a:extLst>
                </a:gridCol>
                <a:gridCol w="896974">
                  <a:extLst>
                    <a:ext uri="{9D8B030D-6E8A-4147-A177-3AD203B41FA5}">
                      <a16:colId xmlns:a16="http://schemas.microsoft.com/office/drawing/2014/main" val="38035487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AG-Nr.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36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AG-Name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Nähen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Kochen u Backen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Fußball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Basketball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Spiele entwickeln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Kreativ 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731411"/>
                  </a:ext>
                </a:extLst>
              </a:tr>
            </a:tbl>
          </a:graphicData>
        </a:graphic>
      </p:graphicFrame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E2C160CB-5CB2-1E6F-6363-35813F5D6FD3}"/>
              </a:ext>
            </a:extLst>
          </p:cNvPr>
          <p:cNvSpPr/>
          <p:nvPr/>
        </p:nvSpPr>
        <p:spPr>
          <a:xfrm>
            <a:off x="3486150" y="10188575"/>
            <a:ext cx="247650" cy="2095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49860FBF-8161-E203-20E5-D63071F67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786" y="575560"/>
            <a:ext cx="72037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Nachname, Vorname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________________________________________  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Klasse: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497C2911-1BAB-9502-61BF-52C166318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02" y="2729927"/>
            <a:ext cx="7642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de-DE" alt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 AG hatte ich im ersten Halbjahr</a:t>
            </a: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:__________________________     </a:t>
            </a:r>
            <a:endParaRPr kumimoji="0" lang="de-DE" altLang="de-DE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r>
              <a:rPr kumimoji="0" lang="de-DE" alt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 AGs hatte ich im letzten Jahr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:__________________________     ___________________________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46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Breitbild</PresentationFormat>
  <Paragraphs>71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Office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Birgit Köhler-Hötte</dc:creator>
  <cp:lastModifiedBy>Birgit Köhler-Hötte</cp:lastModifiedBy>
  <cp:revision>14</cp:revision>
  <dcterms:created xsi:type="dcterms:W3CDTF">2022-08-08T17:43:36Z</dcterms:created>
  <dcterms:modified xsi:type="dcterms:W3CDTF">2023-01-09T17:13:17Z</dcterms:modified>
</cp:coreProperties>
</file>