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61" r:id="rId1"/>
    <p:sldMasterId id="2147483648" r:id="rId2"/>
  </p:sldMasterIdLst>
  <p:notesMasterIdLst>
    <p:notesMasterId r:id="rId11"/>
  </p:notesMasterIdLst>
  <p:sldIdLst>
    <p:sldId id="262" r:id="rId3"/>
    <p:sldId id="263" r:id="rId4"/>
    <p:sldId id="258" r:id="rId5"/>
    <p:sldId id="268" r:id="rId6"/>
    <p:sldId id="264" r:id="rId7"/>
    <p:sldId id="266" r:id="rId8"/>
    <p:sldId id="267" r:id="rId9"/>
    <p:sldId id="26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46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lick auf den Strand und das Meer von einer grasbedeckten Sanddü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6F96F0-A3AF-C994-B535-A67C581F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569763-6608-C9E3-C252-024D42A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DB4F50-9CD9-DA5B-C390-1EE33B8E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5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ick auf den Strand und das Meer von einer grasbedeckten Sanddü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iher, der in niedriger Höhe über einen Strand fliegt, mit einem kurzen Zaun im Vordergr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iger Weg zwischen zwei Hügeln, die ans Meer führe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iger Weg zwischen zwei Hügeln, die ans Meer führe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Reiher, der in niedriger Höhe über einen Strand fliegt, mit einem kurzen Zaun im Vordergr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lick auf den Strand und das Meer von einer grasbedeckten Sanddü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956899-89DC-3B53-3AC0-FD7B6B2E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94D99A-ACE6-BABD-4FA2-4E29330C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A89E7-6DDE-4CCB-CEF9-4207893B1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7B42-C793-4F81-A9CC-E3426A527412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F1F16-383F-6379-7491-83455C515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B8E65B-B12F-8391-E486-594C803D0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906A-8CC5-4E05-940C-3A6C4B1515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47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5BACBB0-64FE-F322-A7C5-D490C5FC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565" y="-50443"/>
            <a:ext cx="6900602" cy="28278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3F79EA-CEF1-838F-D4E0-1515F41A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40" y="932916"/>
            <a:ext cx="3704164" cy="27691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586E7C-422A-5BF2-99B5-FD192BA9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815" y="361387"/>
            <a:ext cx="5663866" cy="47095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C4847C-84B0-D103-4E97-5558F6506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65" y="9210827"/>
            <a:ext cx="5403426" cy="28319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90EC75-F21E-CFA8-69AD-E06C704B6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6179" y="10188236"/>
            <a:ext cx="3615169" cy="32148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22865B8-F806-FE7C-36EB-CC1AB9D23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2966" y="8007030"/>
            <a:ext cx="4326619" cy="32515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4DDFBF5-A64D-F087-FD06-EB1239C6A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0655" y="10249247"/>
            <a:ext cx="3948484" cy="319427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3BE42DF-74FA-F88C-0406-FBF39D2FC98E}"/>
              </a:ext>
            </a:extLst>
          </p:cNvPr>
          <p:cNvSpPr txBox="1"/>
          <p:nvPr/>
        </p:nvSpPr>
        <p:spPr>
          <a:xfrm>
            <a:off x="4851917" y="2457451"/>
            <a:ext cx="17448245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Lust auf eine Kissenhülle?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					Federmappe?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						Hoody?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                                          </a:t>
            </a:r>
            <a:r>
              <a:rPr lang="de-DE" altLang="de-DE" sz="4000" dirty="0" err="1">
                <a:solidFill>
                  <a:srgbClr val="CC66FF"/>
                </a:solidFill>
              </a:rPr>
              <a:t>Scrunchie</a:t>
            </a:r>
            <a:r>
              <a:rPr lang="de-DE" altLang="de-DE" sz="4000" dirty="0">
                <a:solidFill>
                  <a:srgbClr val="CC66FF"/>
                </a:solidFill>
              </a:rPr>
              <a:t>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                                              Leseknochen?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                               oder hast du eine andere gute Idee?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de-DE" altLang="de-DE" sz="4000" dirty="0">
              <a:solidFill>
                <a:srgbClr val="CC66FF"/>
              </a:solidFill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Dann kommt und legt los! Hier wird designt, zugeschnitten und genäht.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de-DE" altLang="de-DE" sz="4000" dirty="0">
              <a:solidFill>
                <a:srgbClr val="CC66FF"/>
              </a:solidFill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				Mitzubringen sind: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rgbClr val="CC66FF"/>
                </a:solidFill>
              </a:rPr>
              <a:t>				20 € pro Halbjahr beim ersten Termin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de-DE" altLang="de-DE" sz="4000" dirty="0">
              <a:solidFill>
                <a:srgbClr val="CC66FF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A1B0330-C193-F8C7-FC63-D5F3DB24CF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3906" b="13283"/>
          <a:stretch/>
        </p:blipFill>
        <p:spPr>
          <a:xfrm>
            <a:off x="631614" y="4505173"/>
            <a:ext cx="3704164" cy="299940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42934CE-018F-4CC3-FDDF-F177E7826515}"/>
              </a:ext>
            </a:extLst>
          </p:cNvPr>
          <p:cNvSpPr txBox="1"/>
          <p:nvPr/>
        </p:nvSpPr>
        <p:spPr>
          <a:xfrm>
            <a:off x="480041" y="7211851"/>
            <a:ext cx="370416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Wird auch gerne von Hunden zum Schlafen genommen ;)</a:t>
            </a:r>
          </a:p>
        </p:txBody>
      </p:sp>
    </p:spTree>
    <p:extLst>
      <p:ext uri="{BB962C8B-B14F-4D97-AF65-F5344CB8AC3E}">
        <p14:creationId xmlns:p14="http://schemas.microsoft.com/office/powerpoint/2010/main" val="3826625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FB6B38-4F79-808A-F556-E016AEFD4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39794"/>
            <a:ext cx="23088600" cy="133899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C1B7DB-4C7F-068B-7309-F5B93FD887B3}"/>
              </a:ext>
            </a:extLst>
          </p:cNvPr>
          <p:cNvSpPr txBox="1"/>
          <p:nvPr/>
        </p:nvSpPr>
        <p:spPr>
          <a:xfrm>
            <a:off x="10058400" y="8395341"/>
            <a:ext cx="12111135" cy="5642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20€ pro Halbjahr sollen beim ersten Termin mitgebracht werden. </a:t>
            </a:r>
          </a:p>
        </p:txBody>
      </p:sp>
    </p:spTree>
    <p:extLst>
      <p:ext uri="{BB962C8B-B14F-4D97-AF65-F5344CB8AC3E}">
        <p14:creationId xmlns:p14="http://schemas.microsoft.com/office/powerpoint/2010/main" val="6193686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8F8AD052-4195-4421-9176-4BAD42E3C09E}"/>
              </a:ext>
            </a:extLst>
          </p:cNvPr>
          <p:cNvSpPr txBox="1">
            <a:spLocks/>
          </p:cNvSpPr>
          <p:nvPr/>
        </p:nvSpPr>
        <p:spPr>
          <a:xfrm>
            <a:off x="736180" y="12637046"/>
            <a:ext cx="6183696" cy="6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742950" marR="0" indent="-285750" algn="ctr" defTabSz="825500" rtl="0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2pPr>
            <a:lvl3pPr marL="1143000" marR="0" indent="-228600" algn="ctr" defTabSz="8255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3pPr>
            <a:lvl4pPr marL="1600200" marR="0" indent="-228600" algn="ctr" defTabSz="8255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4pPr>
            <a:lvl5pPr marL="2057400" marR="0" indent="-228600" algn="ctr" defTabSz="8255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5pPr>
            <a:lvl6pPr marL="2514600" marR="0" indent="-228600" algn="ctr" defTabSz="8255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6pPr>
            <a:lvl7pPr marL="2971800" marR="0" indent="-228600" algn="ctr" defTabSz="8255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7pPr>
            <a:lvl8pPr marL="3429000" marR="0" indent="-228600" algn="ctr" defTabSz="8255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8pPr>
            <a:lvl9pPr marL="3886200" marR="0" indent="-228600" algn="ctr" defTabSz="8255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altLang="de-DE" sz="2400" b="0" dirty="0"/>
              <a:t>AG - Angebote Gesamtschule Salzkotten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E89CDE-F999-4A8D-B2DC-9FA317A7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441" y="3172218"/>
            <a:ext cx="195381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de-DE" altLang="de-DE" sz="1800" b="0">
              <a:solidFill>
                <a:srgbClr val="FFFFFF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18087E-B631-494B-94FB-F284CCA21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016" y="747151"/>
            <a:ext cx="71408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7200" u="sng" dirty="0">
                <a:solidFill>
                  <a:srgbClr val="3333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Fußball AG</a:t>
            </a:r>
            <a:endParaRPr lang="de-DE" altLang="de-DE" sz="7200" b="0" u="sng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E8029F-9469-4E25-8CDA-28AB2B186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216" y="3366219"/>
            <a:ext cx="16617626" cy="92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4400" dirty="0"/>
              <a:t>Hier kannst du									     </a:t>
            </a:r>
            <a:endParaRPr lang="de-DE" altLang="de-DE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eaLnBrk="1" hangingPunct="1">
              <a:spcBef>
                <a:spcPct val="0"/>
              </a:spcBef>
            </a:pPr>
            <a:endParaRPr lang="de-DE" altLang="de-DE" sz="4400" dirty="0"/>
          </a:p>
          <a:p>
            <a:pPr algn="l" eaLnBrk="1" hangingPunct="1">
              <a:spcBef>
                <a:spcPct val="0"/>
              </a:spcBef>
            </a:pPr>
            <a:r>
              <a:rPr lang="de-DE" altLang="de-DE" sz="4400" dirty="0"/>
              <a:t>		...</a:t>
            </a:r>
            <a:r>
              <a:rPr lang="de-DE" altLang="de-DE" sz="4400" dirty="0">
                <a:solidFill>
                  <a:srgbClr val="FF0000"/>
                </a:solidFill>
              </a:rPr>
              <a:t>mit Spaß</a:t>
            </a:r>
            <a:r>
              <a:rPr lang="de-DE" altLang="de-DE" sz="4400" dirty="0"/>
              <a:t> Fußball spielen,</a:t>
            </a:r>
          </a:p>
          <a:p>
            <a:pPr algn="l" eaLnBrk="1" hangingPunct="1">
              <a:spcBef>
                <a:spcPct val="0"/>
              </a:spcBef>
            </a:pPr>
            <a:endParaRPr lang="de-DE" altLang="de-DE" sz="4400" dirty="0"/>
          </a:p>
          <a:p>
            <a:pPr algn="l" eaLnBrk="1" hangingPunct="1">
              <a:spcBef>
                <a:spcPct val="0"/>
              </a:spcBef>
            </a:pPr>
            <a:r>
              <a:rPr lang="de-DE" altLang="de-DE" sz="4400" dirty="0"/>
              <a:t>						ob Junge oder Mädchen,</a:t>
            </a:r>
          </a:p>
          <a:p>
            <a:pPr algn="l" eaLnBrk="1" hangingPunct="1">
              <a:spcBef>
                <a:spcPct val="0"/>
              </a:spcBef>
            </a:pPr>
            <a:endParaRPr lang="de-DE" altLang="de-DE" sz="4400" dirty="0"/>
          </a:p>
          <a:p>
            <a:pPr algn="l" eaLnBrk="1" hangingPunct="1">
              <a:spcBef>
                <a:spcPct val="0"/>
              </a:spcBef>
            </a:pPr>
            <a:r>
              <a:rPr lang="de-DE" altLang="de-DE" sz="4400" dirty="0"/>
              <a:t>… dich im </a:t>
            </a:r>
            <a:r>
              <a:rPr lang="de-DE" altLang="de-DE" sz="4400" dirty="0">
                <a:solidFill>
                  <a:srgbClr val="FF0000"/>
                </a:solidFill>
              </a:rPr>
              <a:t>Team</a:t>
            </a:r>
            <a:r>
              <a:rPr lang="de-DE" altLang="de-DE" sz="4400" dirty="0"/>
              <a:t> auspowern,</a:t>
            </a:r>
          </a:p>
          <a:p>
            <a:pPr algn="l" eaLnBrk="1" hangingPunct="1">
              <a:spcBef>
                <a:spcPct val="0"/>
              </a:spcBef>
            </a:pPr>
            <a:endParaRPr lang="de-DE" altLang="de-DE" sz="4400" dirty="0"/>
          </a:p>
          <a:p>
            <a:pPr eaLnBrk="1" hangingPunct="1">
              <a:spcBef>
                <a:spcPct val="0"/>
              </a:spcBef>
            </a:pPr>
            <a:r>
              <a:rPr lang="de-DE" altLang="de-DE" sz="4400" dirty="0"/>
              <a:t>… deine </a:t>
            </a:r>
            <a:r>
              <a:rPr lang="de-DE" altLang="de-DE" sz="4400" dirty="0">
                <a:solidFill>
                  <a:srgbClr val="FF0000"/>
                </a:solidFill>
              </a:rPr>
              <a:t>Technik</a:t>
            </a:r>
            <a:r>
              <a:rPr lang="de-DE" altLang="de-DE" sz="4400" dirty="0"/>
              <a:t> verbessern.</a:t>
            </a:r>
          </a:p>
          <a:p>
            <a:pPr eaLnBrk="1" hangingPunct="1">
              <a:spcBef>
                <a:spcPct val="0"/>
              </a:spcBef>
            </a:pPr>
            <a:endParaRPr lang="de-DE" altLang="de-DE" sz="4000" b="0" dirty="0"/>
          </a:p>
          <a:p>
            <a:pPr eaLnBrk="1" hangingPunct="1">
              <a:spcBef>
                <a:spcPct val="0"/>
              </a:spcBef>
            </a:pPr>
            <a:endParaRPr lang="de-DE" altLang="de-DE" sz="4000" b="0" dirty="0"/>
          </a:p>
          <a:p>
            <a:pPr eaLnBrk="1" hangingPunct="1">
              <a:spcBef>
                <a:spcPct val="0"/>
              </a:spcBef>
            </a:pPr>
            <a:r>
              <a:rPr lang="de-DE" altLang="de-DE" sz="4000" dirty="0"/>
              <a:t>Mitzubringen sind: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0" dirty="0"/>
              <a:t>Sportkleidung, Schuhe für Kunstrasen oder Halle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0" dirty="0"/>
              <a:t>und ausreichende Getränke 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EE13C723-42B3-4929-86B8-BD936C896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39300"/>
              </p:ext>
            </p:extLst>
          </p:nvPr>
        </p:nvGraphicFramePr>
        <p:xfrm>
          <a:off x="1237270" y="6531304"/>
          <a:ext cx="3646341" cy="348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ld" r:id="rId2" imgW="3333333" imgH="2933333" progId="StaticMetafile">
                  <p:embed/>
                </p:oleObj>
              </mc:Choice>
              <mc:Fallback>
                <p:oleObj name="Bild" r:id="rId2" imgW="3333333" imgH="2933333" progId="StaticMetafile">
                  <p:embed/>
                  <p:pic>
                    <p:nvPicPr>
                      <p:cNvPr id="70662" name="Object 6">
                        <a:extLst>
                          <a:ext uri="{FF2B5EF4-FFF2-40B4-BE49-F238E27FC236}">
                            <a16:creationId xmlns:a16="http://schemas.microsoft.com/office/drawing/2014/main" id="{763A3C03-69CA-4F90-B539-09DC940017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270" y="6531304"/>
                        <a:ext cx="3646341" cy="3482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E429DD5D-1E94-4370-B42F-6E8924646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98466"/>
              </p:ext>
            </p:extLst>
          </p:nvPr>
        </p:nvGraphicFramePr>
        <p:xfrm>
          <a:off x="17825650" y="1923070"/>
          <a:ext cx="4107373" cy="503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ld" r:id="rId4" imgW="7954485" imgH="9752381" progId="StaticMetafile">
                  <p:embed/>
                </p:oleObj>
              </mc:Choice>
              <mc:Fallback>
                <p:oleObj name="Bild" r:id="rId4" imgW="7954485" imgH="9752381" progId="StaticMetafile">
                  <p:embed/>
                  <p:pic>
                    <p:nvPicPr>
                      <p:cNvPr id="70663" name="Object 7">
                        <a:extLst>
                          <a:ext uri="{FF2B5EF4-FFF2-40B4-BE49-F238E27FC236}">
                            <a16:creationId xmlns:a16="http://schemas.microsoft.com/office/drawing/2014/main" id="{8DA9C3BE-504E-4C61-B441-DBD217EDD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5650" y="1923070"/>
                        <a:ext cx="4107373" cy="5032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7883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935AC7-09FA-77ED-FFB9-D6695CAC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820" y="2226620"/>
            <a:ext cx="4474852" cy="40968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AC7218-B1E8-40B1-EF29-4343C616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04" y="4413299"/>
            <a:ext cx="15266480" cy="19101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56DD1E-E11B-FEF7-F6B8-78FE5393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879" y="7170295"/>
            <a:ext cx="11053390" cy="50386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644DBF-DCE5-9997-26DD-C12AEBF46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204" y="934156"/>
            <a:ext cx="9454588" cy="22521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0F6A76-0C75-2606-E8E3-F1D7F66FF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774" y="7392515"/>
            <a:ext cx="5252500" cy="45941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DCD5319-2C90-B6B3-F7D7-31C43B9021D7}"/>
              </a:ext>
            </a:extLst>
          </p:cNvPr>
          <p:cNvSpPr txBox="1"/>
          <p:nvPr/>
        </p:nvSpPr>
        <p:spPr>
          <a:xfrm>
            <a:off x="10061542" y="11986701"/>
            <a:ext cx="1072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/>
              <a:t>Bringe ausreichend Getränke mit!!!</a:t>
            </a:r>
          </a:p>
        </p:txBody>
      </p:sp>
    </p:spTree>
    <p:extLst>
      <p:ext uri="{BB962C8B-B14F-4D97-AF65-F5344CB8AC3E}">
        <p14:creationId xmlns:p14="http://schemas.microsoft.com/office/powerpoint/2010/main" val="342356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FAF510-40A1-BEBD-20DB-87792513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71" y="3148622"/>
            <a:ext cx="11007337" cy="29909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C738B6-16A2-776B-F1DE-CC0044B0B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37" y="389620"/>
            <a:ext cx="10717263" cy="22913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344857-A077-CC31-1ABB-17B2443B1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804" y="5327240"/>
            <a:ext cx="5970311" cy="33863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892F7C-0BC5-545C-B4D3-F25658761090}"/>
              </a:ext>
            </a:extLst>
          </p:cNvPr>
          <p:cNvSpPr txBox="1"/>
          <p:nvPr/>
        </p:nvSpPr>
        <p:spPr>
          <a:xfrm>
            <a:off x="2769651" y="7576458"/>
            <a:ext cx="12980421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de-DE" altLang="de-DE" sz="4000" b="0" dirty="0">
                <a:solidFill>
                  <a:srgbClr val="FF0000"/>
                </a:solidFill>
              </a:rPr>
              <a:t>Bei </a:t>
            </a:r>
            <a:r>
              <a:rPr lang="de-DE" altLang="de-DE" sz="4000" dirty="0">
                <a:solidFill>
                  <a:srgbClr val="0070C0"/>
                </a:solidFill>
              </a:rPr>
              <a:t>LEGO MINDSTORMS </a:t>
            </a:r>
            <a:r>
              <a:rPr lang="de-DE" altLang="de-DE" sz="4000" b="0" dirty="0">
                <a:solidFill>
                  <a:srgbClr val="FF0000"/>
                </a:solidFill>
              </a:rPr>
              <a:t>handelt es sich um ein Konstruktionsset für den Bau von programmierbaren Robotern.</a:t>
            </a:r>
          </a:p>
          <a:p>
            <a:r>
              <a:rPr lang="de-DE" altLang="de-DE" sz="4000" b="0" dirty="0">
                <a:solidFill>
                  <a:srgbClr val="FF0000"/>
                </a:solidFill>
              </a:rPr>
              <a:t> </a:t>
            </a:r>
          </a:p>
          <a:p>
            <a:r>
              <a:rPr lang="de-DE" altLang="de-DE" sz="4000" b="0" dirty="0">
                <a:solidFill>
                  <a:srgbClr val="FF0000"/>
                </a:solidFill>
              </a:rPr>
              <a:t>In dieser AG lernst du deine eigenen </a:t>
            </a:r>
            <a:r>
              <a:rPr lang="de-DE" altLang="de-DE" sz="4000" dirty="0">
                <a:solidFill>
                  <a:srgbClr val="0070C0"/>
                </a:solidFill>
              </a:rPr>
              <a:t>LEGO Roboter </a:t>
            </a:r>
          </a:p>
          <a:p>
            <a:r>
              <a:rPr lang="de-DE" altLang="de-DE" sz="4000" b="0" dirty="0">
                <a:solidFill>
                  <a:srgbClr val="FF0000"/>
                </a:solidFill>
              </a:rPr>
              <a:t>zu gestalten und zu steuern.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41064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216A13A-CA5C-75BA-7825-0DCC6E42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3333"/>
            <a:ext cx="7761902" cy="48064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B4B515-C784-4E2B-4F7A-97D0CA73E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6926" y="0"/>
            <a:ext cx="10357073" cy="538942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4043CD-5E03-6D2D-0EE8-2CD985D391C9}"/>
              </a:ext>
            </a:extLst>
          </p:cNvPr>
          <p:cNvSpPr txBox="1"/>
          <p:nvPr/>
        </p:nvSpPr>
        <p:spPr>
          <a:xfrm>
            <a:off x="948343" y="631399"/>
            <a:ext cx="1359858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600" b="1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Spieleentwicklung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BBCBE0-29FE-001F-B730-D6FDE9EED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935" y="2619135"/>
            <a:ext cx="20494129" cy="96844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B3466ED-3112-7342-9745-ACFD1B861236}"/>
              </a:ext>
            </a:extLst>
          </p:cNvPr>
          <p:cNvSpPr txBox="1"/>
          <p:nvPr/>
        </p:nvSpPr>
        <p:spPr>
          <a:xfrm>
            <a:off x="9706837" y="10530056"/>
            <a:ext cx="7685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de-DE" sz="40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Interessierst du dich für Programmierung von Spielen und der Arbeit am Computer? </a:t>
            </a:r>
          </a:p>
          <a:p>
            <a:pPr algn="l" defTabSz="914400" hangingPunct="1"/>
            <a:r>
              <a:rPr lang="de-DE" sz="40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Dann komm zu uns!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A5B90C-F0DE-1F03-D8F8-AE19B4420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2640" y="6675825"/>
            <a:ext cx="6095999" cy="61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70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32C24963-BC66-2DFC-77EB-B2F1A5E2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1300"/>
            <a:ext cx="23491190" cy="338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de-DE" altLang="de-DE" sz="5400" dirty="0">
                <a:solidFill>
                  <a:srgbClr val="0099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  </a:t>
            </a:r>
            <a:r>
              <a:rPr lang="de-DE" altLang="de-DE" sz="9600" u="sng" dirty="0">
                <a:solidFill>
                  <a:srgbClr val="0099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Kreativ AG</a:t>
            </a:r>
            <a:endParaRPr lang="de-DE" altLang="de-DE" sz="9600" u="sng" dirty="0"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algn="l" eaLnBrk="1" hangingPunct="1">
              <a:spcBef>
                <a:spcPts val="625"/>
              </a:spcBef>
              <a:buClrTx/>
              <a:buFontTx/>
              <a:buNone/>
            </a:pPr>
            <a:r>
              <a:rPr lang="de-DE" altLang="de-DE" sz="5400" b="0" dirty="0">
                <a:latin typeface="Verdana" panose="020B0604030504040204" pitchFamily="34" charset="0"/>
                <a:ea typeface="Microsoft YaHei" panose="020B0503020204020204" pitchFamily="34" charset="-122"/>
              </a:rPr>
              <a:t>		</a:t>
            </a: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de-DE" altLang="de-DE" sz="5400" b="0" dirty="0">
                <a:latin typeface="Verdana" panose="020B0604030504040204" pitchFamily="34" charset="0"/>
                <a:ea typeface="Microsoft YaHei" panose="020B0503020204020204" pitchFamily="34" charset="-122"/>
              </a:rPr>
              <a:t>	</a:t>
            </a:r>
            <a:r>
              <a:rPr lang="de-DE" altLang="de-DE" sz="5400" dirty="0">
                <a:latin typeface="Verdana" panose="020B0604030504040204" pitchFamily="34" charset="0"/>
                <a:ea typeface="Microsoft YaHei" panose="020B0503020204020204" pitchFamily="34" charset="-122"/>
              </a:rPr>
              <a:t>Hier wird </a:t>
            </a:r>
            <a:r>
              <a:rPr lang="de-DE" altLang="de-DE" sz="5400" dirty="0">
                <a:solidFill>
                  <a:srgbClr val="FF0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gezeichnet</a:t>
            </a:r>
            <a:r>
              <a:rPr lang="de-DE" altLang="de-DE" sz="5400" dirty="0">
                <a:latin typeface="Verdana" panose="020B0604030504040204" pitchFamily="34" charset="0"/>
                <a:ea typeface="Microsoft YaHei" panose="020B0503020204020204" pitchFamily="34" charset="-122"/>
              </a:rPr>
              <a:t>, </a:t>
            </a:r>
            <a:r>
              <a:rPr lang="de-DE" altLang="de-DE" sz="5400" dirty="0">
                <a:solidFill>
                  <a:srgbClr val="0070C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gemalt</a:t>
            </a:r>
            <a:r>
              <a:rPr lang="de-DE" altLang="de-DE" sz="5400" dirty="0">
                <a:latin typeface="Verdana" panose="020B0604030504040204" pitchFamily="34" charset="0"/>
                <a:ea typeface="Microsoft YaHei" panose="020B0503020204020204" pitchFamily="34" charset="-122"/>
              </a:rPr>
              <a:t>, </a:t>
            </a:r>
            <a:r>
              <a:rPr lang="de-DE" altLang="de-DE" sz="5400" dirty="0">
                <a:solidFill>
                  <a:srgbClr val="00B05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gedruckt</a:t>
            </a:r>
            <a:r>
              <a:rPr lang="de-DE" altLang="de-DE" sz="5400" dirty="0">
                <a:latin typeface="Verdana" panose="020B0604030504040204" pitchFamily="34" charset="0"/>
                <a:ea typeface="Microsoft YaHei" panose="020B0503020204020204" pitchFamily="34" charset="-122"/>
              </a:rPr>
              <a:t> und </a:t>
            </a:r>
            <a:r>
              <a:rPr lang="de-DE" altLang="de-DE" sz="5400" dirty="0">
                <a:solidFill>
                  <a:srgbClr val="FFC0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ausgeschnitten</a:t>
            </a:r>
            <a:r>
              <a:rPr lang="de-DE" altLang="de-DE" sz="5400" dirty="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.</a:t>
            </a:r>
            <a:endParaRPr lang="de-DE" altLang="de-DE" sz="5400" dirty="0">
              <a:solidFill>
                <a:srgbClr val="FFC000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F1BB80-7509-0861-D252-4797F67C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24084"/>
          <a:stretch>
            <a:fillRect/>
          </a:stretch>
        </p:blipFill>
        <p:spPr bwMode="auto">
          <a:xfrm>
            <a:off x="2189163" y="4308475"/>
            <a:ext cx="5634037" cy="237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2917E556-5314-144D-D131-BAF5955A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287">
            <a:off x="15574172" y="4312666"/>
            <a:ext cx="5741213" cy="20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DA92647D-EEC3-2E4E-74D4-01C78CCB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7320279"/>
            <a:ext cx="223274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i="1" dirty="0">
                <a:solidFill>
                  <a:srgbClr val="0099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Wir arbeiten kreativ mit verschiedenen Materialien und Techniken auf verschiedenen Untergründen.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3600" b="0" i="1" dirty="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i="1" dirty="0">
                <a:solidFill>
                  <a:srgbClr val="0099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Deiner Kreativität sind keine Grenzen gesetzt!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3600" b="0" i="1" dirty="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i="1" dirty="0">
                <a:solidFill>
                  <a:srgbClr val="0099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Unser Thema sind Buchstaben, Worte, Sätze oder Zahlen.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i="1" dirty="0">
                <a:solidFill>
                  <a:srgbClr val="009900"/>
                </a:solidFill>
                <a:latin typeface="Verdana" panose="020B0604030504040204" pitchFamily="34" charset="0"/>
                <a:ea typeface="Microsoft YaHei" panose="020B0503020204020204" pitchFamily="34" charset="-122"/>
              </a:rPr>
              <a:t>Diese setzen wir kreativ ins Bild.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3600" b="0" i="1" dirty="0">
              <a:solidFill>
                <a:schemeClr val="tx1"/>
              </a:solidFill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6A662E75-AF6A-5969-0EC7-F437AC65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162135"/>
            <a:ext cx="105159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0" i="1" dirty="0">
                <a:solidFill>
                  <a:srgbClr val="C00000"/>
                </a:solidFill>
              </a:rPr>
              <a:t>Ich freue mich, wenn ich deine Neugierde geweckt habe und wir gemeinsam gute Ideen entwickeln.</a:t>
            </a:r>
          </a:p>
        </p:txBody>
      </p:sp>
    </p:spTree>
    <p:extLst>
      <p:ext uri="{BB962C8B-B14F-4D97-AF65-F5344CB8AC3E}">
        <p14:creationId xmlns:p14="http://schemas.microsoft.com/office/powerpoint/2010/main" val="17321597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76628A5-3268-AC9E-A2B7-A47A969B632D}"/>
              </a:ext>
            </a:extLst>
          </p:cNvPr>
          <p:cNvSpPr txBox="1"/>
          <p:nvPr/>
        </p:nvSpPr>
        <p:spPr>
          <a:xfrm>
            <a:off x="3280947" y="8493083"/>
            <a:ext cx="180301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hangingPunct="1"/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1. Bitte streicht 4 AGs durch, die ihr auf keinen Fall haben wollt.</a:t>
            </a:r>
          </a:p>
          <a:p>
            <a:pPr algn="l" defTabSz="914400" hangingPunct="1"/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2. Es bleiben 3 AGs übrig. </a:t>
            </a:r>
          </a:p>
          <a:p>
            <a:pPr algn="l" defTabSz="914400" hangingPunct="1"/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Euren </a:t>
            </a:r>
            <a:r>
              <a:rPr lang="de-DE" altLang="de-DE" sz="4800" kern="1200" dirty="0">
                <a:solidFill>
                  <a:srgbClr val="33CC33"/>
                </a:solidFill>
                <a:latin typeface="Calibri" panose="020F0502020204030204"/>
                <a:ea typeface="+mn-ea"/>
                <a:cs typeface="+mn-cs"/>
              </a:rPr>
              <a:t>Erstwunsch</a:t>
            </a:r>
            <a:r>
              <a:rPr lang="de-DE" altLang="de-DE" sz="48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tragt</a:t>
            </a:r>
            <a:r>
              <a:rPr lang="de-DE" altLang="de-DE" sz="48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bitte in das erste Feld ein (Nr. und AG-Name)</a:t>
            </a:r>
          </a:p>
          <a:p>
            <a:pPr algn="l" defTabSz="914400" hangingPunct="1"/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Euren</a:t>
            </a:r>
            <a:r>
              <a:rPr lang="de-DE" altLang="de-DE" sz="48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altLang="de-DE" sz="4800" kern="120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Zweitwunsch </a:t>
            </a:r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schreibt ihr daneben.</a:t>
            </a:r>
          </a:p>
          <a:p>
            <a:pPr algn="l" defTabSz="914400" hangingPunct="1"/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Euren </a:t>
            </a:r>
            <a:r>
              <a:rPr lang="de-DE" altLang="de-DE" sz="48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Drittwunsch</a:t>
            </a:r>
            <a:r>
              <a:rPr lang="de-DE" altLang="de-DE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schreibt ihr in das rechte Feld.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A3B97F3-7500-134F-0D3B-7EC6B4F5F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12274"/>
              </p:ext>
            </p:extLst>
          </p:nvPr>
        </p:nvGraphicFramePr>
        <p:xfrm>
          <a:off x="7467597" y="830143"/>
          <a:ext cx="7940040" cy="8311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67403">
                  <a:extLst>
                    <a:ext uri="{9D8B030D-6E8A-4147-A177-3AD203B41FA5}">
                      <a16:colId xmlns:a16="http://schemas.microsoft.com/office/drawing/2014/main" val="33382877"/>
                    </a:ext>
                  </a:extLst>
                </a:gridCol>
                <a:gridCol w="3753303">
                  <a:extLst>
                    <a:ext uri="{9D8B030D-6E8A-4147-A177-3AD203B41FA5}">
                      <a16:colId xmlns:a16="http://schemas.microsoft.com/office/drawing/2014/main" val="1673520960"/>
                    </a:ext>
                  </a:extLst>
                </a:gridCol>
                <a:gridCol w="1719334">
                  <a:extLst>
                    <a:ext uri="{9D8B030D-6E8A-4147-A177-3AD203B41FA5}">
                      <a16:colId xmlns:a16="http://schemas.microsoft.com/office/drawing/2014/main" val="381500298"/>
                    </a:ext>
                  </a:extLst>
                </a:gridCol>
              </a:tblGrid>
              <a:tr h="83115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2800" b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de-DE" sz="2800" b="1" dirty="0">
                          <a:effectLst/>
                          <a:latin typeface="Times New Roman" panose="02020603050405020304" pitchFamily="18" charset="0"/>
                        </a:rPr>
                        <a:t> AG – Wahl</a:t>
                      </a: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tabLst>
                          <a:tab pos="339090" algn="l"/>
                        </a:tabLst>
                      </a:pPr>
                      <a:r>
                        <a:rPr lang="de-DE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für den Jahrgang 6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Schuljahr 2022/23 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Halbjahr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494950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0E40915B-C7ED-5D2F-74B9-0678EFA3D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24949"/>
              </p:ext>
            </p:extLst>
          </p:nvPr>
        </p:nvGraphicFramePr>
        <p:xfrm>
          <a:off x="5505060" y="4970095"/>
          <a:ext cx="12241763" cy="12290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07520">
                  <a:extLst>
                    <a:ext uri="{9D8B030D-6E8A-4147-A177-3AD203B41FA5}">
                      <a16:colId xmlns:a16="http://schemas.microsoft.com/office/drawing/2014/main" val="3967060771"/>
                    </a:ext>
                  </a:extLst>
                </a:gridCol>
                <a:gridCol w="1314548">
                  <a:extLst>
                    <a:ext uri="{9D8B030D-6E8A-4147-A177-3AD203B41FA5}">
                      <a16:colId xmlns:a16="http://schemas.microsoft.com/office/drawing/2014/main" val="179382210"/>
                    </a:ext>
                  </a:extLst>
                </a:gridCol>
                <a:gridCol w="1633488">
                  <a:extLst>
                    <a:ext uri="{9D8B030D-6E8A-4147-A177-3AD203B41FA5}">
                      <a16:colId xmlns:a16="http://schemas.microsoft.com/office/drawing/2014/main" val="4110130845"/>
                    </a:ext>
                  </a:extLst>
                </a:gridCol>
                <a:gridCol w="1539608">
                  <a:extLst>
                    <a:ext uri="{9D8B030D-6E8A-4147-A177-3AD203B41FA5}">
                      <a16:colId xmlns:a16="http://schemas.microsoft.com/office/drawing/2014/main" val="795393903"/>
                    </a:ext>
                  </a:extLst>
                </a:gridCol>
                <a:gridCol w="1577160">
                  <a:extLst>
                    <a:ext uri="{9D8B030D-6E8A-4147-A177-3AD203B41FA5}">
                      <a16:colId xmlns:a16="http://schemas.microsoft.com/office/drawing/2014/main" val="2164218976"/>
                    </a:ext>
                  </a:extLst>
                </a:gridCol>
                <a:gridCol w="1710420">
                  <a:extLst>
                    <a:ext uri="{9D8B030D-6E8A-4147-A177-3AD203B41FA5}">
                      <a16:colId xmlns:a16="http://schemas.microsoft.com/office/drawing/2014/main" val="536412269"/>
                    </a:ext>
                  </a:extLst>
                </a:gridCol>
                <a:gridCol w="1623527">
                  <a:extLst>
                    <a:ext uri="{9D8B030D-6E8A-4147-A177-3AD203B41FA5}">
                      <a16:colId xmlns:a16="http://schemas.microsoft.com/office/drawing/2014/main" val="3280114866"/>
                    </a:ext>
                  </a:extLst>
                </a:gridCol>
                <a:gridCol w="1735492">
                  <a:extLst>
                    <a:ext uri="{9D8B030D-6E8A-4147-A177-3AD203B41FA5}">
                      <a16:colId xmlns:a16="http://schemas.microsoft.com/office/drawing/2014/main" val="1018043430"/>
                    </a:ext>
                  </a:extLst>
                </a:gridCol>
              </a:tblGrid>
              <a:tr h="29111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AG-Nr.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52330"/>
                  </a:ext>
                </a:extLst>
              </a:tr>
              <a:tr h="85967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AG-Name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Nähen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Kochen u Backen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Fußball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Basketball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8255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Lego </a:t>
                      </a:r>
                      <a:r>
                        <a:rPr lang="de-DE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Mindstorm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de-D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Spiele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entwickeln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Kreativ 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80720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01BCC950-247C-E895-779E-F64CF364213D}"/>
              </a:ext>
            </a:extLst>
          </p:cNvPr>
          <p:cNvSpPr txBox="1"/>
          <p:nvPr/>
        </p:nvSpPr>
        <p:spPr>
          <a:xfrm>
            <a:off x="13672185" y="4337050"/>
            <a:ext cx="1390650" cy="2508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de-DE" sz="700" b="1">
                <a:solidFill>
                  <a:srgbClr val="FFFFFF"/>
                </a:solidFill>
                <a:effectLst/>
                <a:ea typeface="Calibri" panose="020F0502020204030204" pitchFamily="34" charset="0"/>
                <a:cs typeface="Miriam Fixed" panose="020B0509050101010101" pitchFamily="49" charset="-79"/>
              </a:rPr>
              <a:t>Gesamtschule@salzkotten.de</a:t>
            </a:r>
            <a:endParaRPr lang="de-D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037B9CB-4D57-E466-A58B-FF93AF1F9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063" y="1839095"/>
            <a:ext cx="12614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bmk="_Hlk50371710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Nachname, Vorname</a:t>
            </a:r>
            <a:r>
              <a:rPr kumimoji="0" lang="de-DE" altLang="de-DE" sz="2400" b="0" i="0" u="none" strike="noStrike" cap="none" normalizeH="0" baseline="0" bmk="_Hlk50371710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________________________________________  </a:t>
            </a:r>
            <a:r>
              <a:rPr kumimoji="0" lang="de-DE" altLang="de-DE" sz="2400" b="1" i="0" u="none" strike="noStrike" cap="none" normalizeH="0" baseline="0" bmk="_Hlk50371710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Klasse:</a:t>
            </a:r>
            <a:r>
              <a:rPr kumimoji="0" lang="de-DE" altLang="de-DE" sz="2400" b="0" i="0" u="none" strike="noStrike" cap="none" normalizeH="0" baseline="0" bmk="_Hlk50371710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</a:t>
            </a:r>
            <a:endParaRPr kumimoji="0" lang="de-DE" alt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311102FB-4A38-2B15-177A-60568FD37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9099"/>
              </p:ext>
            </p:extLst>
          </p:nvPr>
        </p:nvGraphicFramePr>
        <p:xfrm>
          <a:off x="5505061" y="2670092"/>
          <a:ext cx="12409715" cy="21516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96706">
                  <a:extLst>
                    <a:ext uri="{9D8B030D-6E8A-4147-A177-3AD203B41FA5}">
                      <a16:colId xmlns:a16="http://schemas.microsoft.com/office/drawing/2014/main" val="3994081369"/>
                    </a:ext>
                  </a:extLst>
                </a:gridCol>
                <a:gridCol w="3339866">
                  <a:extLst>
                    <a:ext uri="{9D8B030D-6E8A-4147-A177-3AD203B41FA5}">
                      <a16:colId xmlns:a16="http://schemas.microsoft.com/office/drawing/2014/main" val="3726038589"/>
                    </a:ext>
                  </a:extLst>
                </a:gridCol>
                <a:gridCol w="730314">
                  <a:extLst>
                    <a:ext uri="{9D8B030D-6E8A-4147-A177-3AD203B41FA5}">
                      <a16:colId xmlns:a16="http://schemas.microsoft.com/office/drawing/2014/main" val="2140454655"/>
                    </a:ext>
                  </a:extLst>
                </a:gridCol>
                <a:gridCol w="3326361">
                  <a:extLst>
                    <a:ext uri="{9D8B030D-6E8A-4147-A177-3AD203B41FA5}">
                      <a16:colId xmlns:a16="http://schemas.microsoft.com/office/drawing/2014/main" val="4240242751"/>
                    </a:ext>
                  </a:extLst>
                </a:gridCol>
                <a:gridCol w="661671">
                  <a:extLst>
                    <a:ext uri="{9D8B030D-6E8A-4147-A177-3AD203B41FA5}">
                      <a16:colId xmlns:a16="http://schemas.microsoft.com/office/drawing/2014/main" val="1702152988"/>
                    </a:ext>
                  </a:extLst>
                </a:gridCol>
                <a:gridCol w="3554797">
                  <a:extLst>
                    <a:ext uri="{9D8B030D-6E8A-4147-A177-3AD203B41FA5}">
                      <a16:colId xmlns:a16="http://schemas.microsoft.com/office/drawing/2014/main" val="2689140057"/>
                    </a:ext>
                  </a:extLst>
                </a:gridCol>
              </a:tblGrid>
              <a:tr h="327426">
                <a:tc gridSpan="2"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endParaRPr lang="de-DE" sz="32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de-DE" sz="32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3200" b="1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Erstwunsch</a:t>
                      </a:r>
                      <a:endParaRPr lang="de-DE" sz="32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endParaRPr lang="de-DE" sz="32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de-DE" sz="32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32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Zweitwunsch</a:t>
                      </a:r>
                      <a:endParaRPr lang="de-DE" sz="3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endParaRPr lang="de-DE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de-DE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Drittwunsch</a:t>
                      </a:r>
                      <a:endParaRPr lang="de-DE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4286"/>
                  </a:ext>
                </a:extLst>
              </a:tr>
              <a:tr h="1029055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AG-Name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AG-Nr.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AG-Name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AG-Nr.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AG-Name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989443"/>
                  </a:ext>
                </a:extLst>
              </a:tr>
              <a:tr h="561303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1pPr>
                      <a:lvl2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2pPr>
                      <a:lvl3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3pPr>
                      <a:lvl4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4pPr>
                      <a:lvl5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5pPr>
                      <a:lvl6pPr marL="0" marR="0" indent="2286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6pPr>
                      <a:lvl7pPr marL="0" marR="0" indent="2743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7pPr>
                      <a:lvl8pPr marL="0" marR="0" indent="3200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8pPr>
                      <a:lvl9pPr marL="0" marR="0" indent="3657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sym typeface="Helvetica Neue Light"/>
                        </a:defRPr>
                      </a:lvl9pPr>
                    </a:lstStyle>
                    <a:p>
                      <a:pPr>
                        <a:lnSpc>
                          <a:spcPts val="1300"/>
                        </a:lnSpc>
                      </a:pPr>
                      <a:r>
                        <a:rPr lang="de-DE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75287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A0DE06D-9C93-F518-153F-308D600F3AB8}"/>
              </a:ext>
            </a:extLst>
          </p:cNvPr>
          <p:cNvSpPr txBox="1"/>
          <p:nvPr/>
        </p:nvSpPr>
        <p:spPr>
          <a:xfrm>
            <a:off x="6097386" y="6719501"/>
            <a:ext cx="12194770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  <a:defRPr/>
            </a:pPr>
            <a:r>
              <a:rPr kumimoji="0" lang="de-DE" alt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AG hatte ich im </a:t>
            </a:r>
            <a:r>
              <a:rPr lang="de-DE" altLang="de-DE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ersten </a:t>
            </a:r>
            <a:r>
              <a:rPr lang="de-DE" altLang="de-DE" sz="1500" kern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Halbj</a:t>
            </a:r>
            <a:r>
              <a:rPr kumimoji="0" lang="de-DE" altLang="de-DE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</a:t>
            </a:r>
            <a:r>
              <a:rPr kumimoji="0" lang="de-DE" alt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__________________________    </a:t>
            </a:r>
            <a:endParaRPr kumimoji="0" lang="de-DE" alt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254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Benutzerdefiniert</PresentationFormat>
  <Paragraphs>128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Helvetica Neue</vt:lpstr>
      <vt:lpstr>Helvetica Neue Light</vt:lpstr>
      <vt:lpstr>Helvetica Neue Medium</vt:lpstr>
      <vt:lpstr>Times New Roman</vt:lpstr>
      <vt:lpstr>Verdana</vt:lpstr>
      <vt:lpstr>White</vt:lpstr>
      <vt:lpstr>Office</vt:lpstr>
      <vt:lpstr>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Ludger</dc:creator>
  <cp:lastModifiedBy>Birgit Köhler-Hötte</cp:lastModifiedBy>
  <cp:revision>15</cp:revision>
  <dcterms:modified xsi:type="dcterms:W3CDTF">2023-01-09T17:01:28Z</dcterms:modified>
</cp:coreProperties>
</file>