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11558321" y="6460093"/>
            <a:ext cx="619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79844D7-84D1-4DBF-BC8A-2A673C7BFB69}" type="slidenum">
              <a:rPr lang="ru-RU" sz="1800" b="1" kern="1200" smtClean="0">
                <a:solidFill>
                  <a:schemeClr val="bg1"/>
                </a:solidFill>
                <a:latin typeface="+mn-lt"/>
                <a:ea typeface="Fira Sans ExtraBold" panose="020B0903050000020004" pitchFamily="34" charset="0"/>
                <a:cs typeface="+mn-cs"/>
              </a:rPr>
              <a:pPr/>
              <a:t>‹Nr.›</a:t>
            </a:fld>
            <a:endParaRPr lang="de-DE" dirty="0">
              <a:latin typeface="InterstateCondensed" pitchFamily="50" charset="0"/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6991349" y="2355850"/>
            <a:ext cx="3238501" cy="1325563"/>
          </a:xfrm>
          <a:prstGeom prst="rect">
            <a:avLst/>
          </a:prstGeom>
        </p:spPr>
        <p:txBody>
          <a:bodyPr/>
          <a:lstStyle>
            <a:lvl1pPr>
              <a:defRPr sz="6000" u="none">
                <a:solidFill>
                  <a:srgbClr val="FFC000"/>
                </a:solidFill>
                <a:latin typeface="InterstateCondensed" pitchFamily="50" charset="0"/>
              </a:defRPr>
            </a:lvl1pPr>
          </a:lstStyle>
          <a:p>
            <a:r>
              <a:rPr lang="de-DE" dirty="0" smtClean="0"/>
              <a:t>TITELFOLIE</a:t>
            </a:r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61" y="320386"/>
            <a:ext cx="1598739" cy="159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0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238126" y="310861"/>
            <a:ext cx="2876550" cy="581371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5124"/>
            <a:ext cx="2667000" cy="56165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InterstateCondensed" pitchFamily="50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36" y="310861"/>
            <a:ext cx="1136939" cy="1136939"/>
          </a:xfrm>
          <a:prstGeom prst="rect">
            <a:avLst/>
          </a:prstGeom>
        </p:spPr>
      </p:pic>
      <p:sp>
        <p:nvSpPr>
          <p:cNvPr id="5" name="Rechteck 4"/>
          <p:cNvSpPr/>
          <p:nvPr userDrawn="1"/>
        </p:nvSpPr>
        <p:spPr>
          <a:xfrm>
            <a:off x="11558321" y="6460093"/>
            <a:ext cx="619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79844D7-84D1-4DBF-BC8A-2A673C7BFB69}" type="slidenum">
              <a:rPr lang="ru-RU" sz="1800" b="1" kern="1200" smtClean="0">
                <a:solidFill>
                  <a:schemeClr val="bg1"/>
                </a:solidFill>
                <a:latin typeface="+mn-lt"/>
                <a:ea typeface="Fira Sans ExtraBold" panose="020B0903050000020004" pitchFamily="34" charset="0"/>
                <a:cs typeface="+mn-cs"/>
              </a:rPr>
              <a:pPr/>
              <a:t>‹Nr.›</a:t>
            </a:fld>
            <a:endParaRPr lang="de-DE" dirty="0">
              <a:latin typeface="InterstateCondense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47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199" y="365125"/>
            <a:ext cx="5029201" cy="1325563"/>
          </a:xfrm>
          <a:prstGeom prst="rect">
            <a:avLst/>
          </a:prstGeom>
        </p:spPr>
        <p:txBody>
          <a:bodyPr/>
          <a:lstStyle>
            <a:lvl1pPr>
              <a:defRPr sz="6000" u="sng">
                <a:solidFill>
                  <a:srgbClr val="FFC000"/>
                </a:solidFill>
                <a:latin typeface="InterstateCondensed" pitchFamily="50" charset="0"/>
              </a:defRPr>
            </a:lvl1pPr>
          </a:lstStyle>
          <a:p>
            <a:r>
              <a:rPr lang="de-DE" dirty="0" smtClean="0"/>
              <a:t>ÜBERSCHRIFT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36" y="310861"/>
            <a:ext cx="1136939" cy="1136939"/>
          </a:xfrm>
          <a:prstGeom prst="rect">
            <a:avLst/>
          </a:prstGeom>
        </p:spPr>
      </p:pic>
      <p:sp>
        <p:nvSpPr>
          <p:cNvPr id="5" name="Rechteck 4"/>
          <p:cNvSpPr/>
          <p:nvPr userDrawn="1"/>
        </p:nvSpPr>
        <p:spPr>
          <a:xfrm>
            <a:off x="11558321" y="6460093"/>
            <a:ext cx="619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79844D7-84D1-4DBF-BC8A-2A673C7BFB69}" type="slidenum">
              <a:rPr lang="ru-RU" sz="1800" b="1" kern="1200" smtClean="0">
                <a:solidFill>
                  <a:schemeClr val="bg1"/>
                </a:solidFill>
                <a:latin typeface="+mn-lt"/>
                <a:ea typeface="Fira Sans ExtraBold" panose="020B0903050000020004" pitchFamily="34" charset="0"/>
                <a:cs typeface="+mn-cs"/>
              </a:rPr>
              <a:pPr/>
              <a:t>‹Nr.›</a:t>
            </a:fld>
            <a:endParaRPr lang="de-DE" dirty="0">
              <a:latin typeface="InterstateCondense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99935" y="2290119"/>
            <a:ext cx="5544066" cy="1392195"/>
          </a:xfrm>
        </p:spPr>
        <p:txBody>
          <a:bodyPr/>
          <a:lstStyle/>
          <a:p>
            <a:pPr algn="ctr"/>
            <a:r>
              <a:rPr lang="de-DE" sz="3200" b="1" dirty="0">
                <a:latin typeface="Exo" pitchFamily="50" charset="0"/>
              </a:rPr>
              <a:t>Die Potenzialanalyse der Stiftung Bildung &amp; Handwerk</a:t>
            </a:r>
            <a:br>
              <a:rPr lang="de-DE" sz="3200" b="1" dirty="0">
                <a:latin typeface="Exo" pitchFamily="50" charset="0"/>
              </a:rPr>
            </a:br>
            <a:endParaRPr lang="de-DE" sz="3200" dirty="0">
              <a:latin typeface="Ex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8" y="365126"/>
            <a:ext cx="8833024" cy="541036"/>
          </a:xfrm>
        </p:spPr>
        <p:txBody>
          <a:bodyPr/>
          <a:lstStyle/>
          <a:p>
            <a:pPr algn="ctr"/>
            <a:r>
              <a:rPr lang="de-DE" sz="2000" b="1" dirty="0" smtClean="0">
                <a:latin typeface="Exo" pitchFamily="50" charset="0"/>
              </a:rPr>
              <a:t>Die Potenzialanalyse im NRW-Landesprogramm</a:t>
            </a:r>
            <a:br>
              <a:rPr lang="de-DE" sz="2000" b="1" dirty="0" smtClean="0">
                <a:latin typeface="Exo" pitchFamily="50" charset="0"/>
              </a:rPr>
            </a:br>
            <a:r>
              <a:rPr lang="de-DE" sz="2000" b="1" dirty="0" smtClean="0">
                <a:latin typeface="Exo" pitchFamily="50" charset="0"/>
              </a:rPr>
              <a:t> „Kein Abschluss ohne Anschluss</a:t>
            </a:r>
            <a:r>
              <a:rPr lang="de-DE" sz="2400" b="1" dirty="0" smtClean="0">
                <a:latin typeface="Exo" pitchFamily="50" charset="0"/>
              </a:rPr>
              <a:t>“ (</a:t>
            </a:r>
            <a:r>
              <a:rPr lang="de-DE" sz="2400" b="1" dirty="0" err="1" smtClean="0">
                <a:latin typeface="Exo" pitchFamily="50" charset="0"/>
              </a:rPr>
              <a:t>KAoA</a:t>
            </a:r>
            <a:r>
              <a:rPr lang="de-DE" sz="2400" b="1" dirty="0" smtClean="0">
                <a:latin typeface="Exo" pitchFamily="50" charset="0"/>
              </a:rPr>
              <a:t>)</a:t>
            </a:r>
            <a:endParaRPr lang="de-DE" sz="2400" b="1" dirty="0">
              <a:latin typeface="Exo" pitchFamily="50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5714264" y="1828801"/>
            <a:ext cx="5404303" cy="2883242"/>
            <a:chOff x="5442415" y="1820563"/>
            <a:chExt cx="5404303" cy="2883242"/>
          </a:xfrm>
        </p:grpSpPr>
        <p:pic>
          <p:nvPicPr>
            <p:cNvPr id="3" name="Picture 3" descr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42415" y="1820563"/>
              <a:ext cx="5404303" cy="2883242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5" name="Ellipse 5"/>
            <p:cNvSpPr/>
            <p:nvPr/>
          </p:nvSpPr>
          <p:spPr>
            <a:xfrm>
              <a:off x="5667633" y="2545493"/>
              <a:ext cx="741405" cy="716691"/>
            </a:xfrm>
            <a:prstGeom prst="ellipse">
              <a:avLst/>
            </a:prstGeom>
            <a:ln w="28575">
              <a:solidFill>
                <a:srgbClr val="FF0000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lIns="45719" rIns="45719" anchor="ctr"/>
            <a:lstStyle/>
            <a:p>
              <a:pPr>
                <a:defRPr sz="32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766118" y="1700762"/>
            <a:ext cx="4843849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u="sng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Hintergrund der Potenzialanalyse: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„Startschuss“ für das „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KAoA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-Landesprogramm“ zur Berufsorientierung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f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undierte Selbst-und Fremdeinschätzung zu Beginn des Berufswahlprozesses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i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ndividuelle Auswertung und Dokumentation der Ergebnisse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Planung der nächsten Schritte der beruflichen Orientierung </a:t>
            </a:r>
            <a:endParaRPr lang="de-DE" dirty="0">
              <a:solidFill>
                <a:schemeClr val="bg1">
                  <a:lumMod val="50000"/>
                </a:schemeClr>
              </a:solidFill>
              <a:latin typeface="Ex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9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2425" y="653451"/>
            <a:ext cx="8231661" cy="466896"/>
          </a:xfrm>
        </p:spPr>
        <p:txBody>
          <a:bodyPr/>
          <a:lstStyle/>
          <a:p>
            <a:pPr algn="ctr"/>
            <a:r>
              <a:rPr lang="de-DE" sz="2400" b="1" dirty="0" smtClean="0">
                <a:latin typeface="Exo" pitchFamily="50" charset="0"/>
              </a:rPr>
              <a:t>Die </a:t>
            </a:r>
            <a:r>
              <a:rPr lang="de-DE" sz="2400" b="1" dirty="0">
                <a:latin typeface="Exo" pitchFamily="50" charset="0"/>
              </a:rPr>
              <a:t>Rahmenbedingungen der </a:t>
            </a:r>
            <a:r>
              <a:rPr lang="de-DE" sz="2400" b="1" dirty="0" smtClean="0">
                <a:latin typeface="Exo" pitchFamily="50" charset="0"/>
              </a:rPr>
              <a:t>Potenzialanalyse </a:t>
            </a:r>
            <a:endParaRPr lang="de-DE" sz="2400" b="1" dirty="0">
              <a:latin typeface="Exo" pitchFamily="50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82594" y="1758427"/>
            <a:ext cx="9597082" cy="386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b="1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Intention: „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Startschuss zum Thema Berufs- und Studienorientierung“ </a:t>
            </a:r>
            <a:endParaRPr lang="de-DE" sz="2000" b="1" dirty="0" smtClean="0">
              <a:solidFill>
                <a:schemeClr val="bg1">
                  <a:lumMod val="50000"/>
                </a:schemeClr>
              </a:solidFill>
              <a:latin typeface="Exo" pitchFamily="50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endParaRPr lang="de-DE" sz="2000" b="1" dirty="0" smtClean="0">
              <a:solidFill>
                <a:srgbClr val="F9B233"/>
              </a:solidFill>
              <a:latin typeface="Exo" pitchFamily="50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Durchführung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i.d.R. </a:t>
            </a:r>
            <a:r>
              <a:rPr lang="de-DE" sz="2000" b="1" dirty="0" smtClean="0">
                <a:solidFill>
                  <a:srgbClr val="F9B233"/>
                </a:solidFill>
                <a:latin typeface="Exo" pitchFamily="50" charset="0"/>
                <a:ea typeface="Ebrima" panose="02000000000000000000" pitchFamily="2" charset="0"/>
                <a:cs typeface="Ebrima" panose="02000000000000000000" pitchFamily="2" charset="0"/>
              </a:rPr>
              <a:t>am</a:t>
            </a:r>
            <a:r>
              <a:rPr lang="de-DE" sz="2000" dirty="0" smtClean="0">
                <a:latin typeface="Exo" pitchFamily="50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de-DE" sz="2000" b="1" dirty="0" smtClean="0">
                <a:solidFill>
                  <a:srgbClr val="F9B233"/>
                </a:solidFill>
                <a:latin typeface="Exo" pitchFamily="50" charset="0"/>
                <a:ea typeface="Ebrima" panose="02000000000000000000" pitchFamily="2" charset="0"/>
                <a:cs typeface="Ebrima" panose="02000000000000000000" pitchFamily="2" charset="0"/>
              </a:rPr>
              <a:t>außerschulischer Lernort</a:t>
            </a:r>
            <a:r>
              <a:rPr lang="de-DE" sz="2000" dirty="0">
                <a:solidFill>
                  <a:srgbClr val="F9B233"/>
                </a:solidFill>
                <a:latin typeface="Exo" pitchFamily="50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im Zeitrahmen von vier Stunden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Einsatz</a:t>
            </a:r>
            <a:r>
              <a:rPr lang="de-DE" sz="2000" b="1" dirty="0" smtClean="0">
                <a:solidFill>
                  <a:srgbClr val="F9B233"/>
                </a:solidFill>
                <a:latin typeface="Exo" pitchFamily="50" charset="0"/>
                <a:ea typeface="Ebrima" panose="02000000000000000000" pitchFamily="2" charset="0"/>
                <a:cs typeface="Ebrima" panose="02000000000000000000" pitchFamily="2" charset="0"/>
              </a:rPr>
              <a:t> von geschultem Personal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mit einem Beobachtungsschlüssel 1:4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zeitlich getrenntes individuelles </a:t>
            </a:r>
            <a:r>
              <a:rPr lang="de-DE" sz="2000" b="1" dirty="0">
                <a:solidFill>
                  <a:srgbClr val="F9B233"/>
                </a:solidFill>
                <a:latin typeface="Exo" pitchFamily="50" charset="0"/>
                <a:ea typeface="Ebrima" panose="02000000000000000000" pitchFamily="2" charset="0"/>
                <a:cs typeface="Ebrima" panose="02000000000000000000" pitchFamily="2" charset="0"/>
              </a:rPr>
              <a:t>30-minütiges Reflexionsgespräch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(gerne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m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it den Erziehungsberechtigten)</a:t>
            </a:r>
            <a:endParaRPr lang="de-DE" sz="2000" dirty="0">
              <a:solidFill>
                <a:schemeClr val="bg1">
                  <a:lumMod val="50000"/>
                </a:schemeClr>
              </a:solidFill>
              <a:latin typeface="Exo" pitchFamily="50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357188" algn="l"/>
              </a:tabLst>
            </a:pP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Nutzung der </a:t>
            </a:r>
            <a:r>
              <a:rPr lang="de-DE" sz="2000" b="1" dirty="0" smtClean="0">
                <a:solidFill>
                  <a:srgbClr val="F9B233"/>
                </a:solidFill>
                <a:latin typeface="Exo" pitchFamily="50" charset="0"/>
                <a:ea typeface="Ebrima" panose="02000000000000000000" pitchFamily="2" charset="0"/>
                <a:cs typeface="Ebrima" panose="02000000000000000000" pitchFamily="2" charset="0"/>
              </a:rPr>
              <a:t>Ergebnisse </a:t>
            </a:r>
            <a:r>
              <a:rPr lang="de-DE" sz="2000" b="1" dirty="0">
                <a:solidFill>
                  <a:srgbClr val="F9B233"/>
                </a:solidFill>
                <a:latin typeface="Exo" pitchFamily="50" charset="0"/>
                <a:ea typeface="Ebrima" panose="02000000000000000000" pitchFamily="2" charset="0"/>
                <a:cs typeface="Ebrima" panose="02000000000000000000" pitchFamily="2" charset="0"/>
              </a:rPr>
              <a:t>der </a:t>
            </a:r>
            <a:r>
              <a:rPr lang="de-DE" sz="2000" b="1" dirty="0" smtClean="0">
                <a:solidFill>
                  <a:srgbClr val="F9B233"/>
                </a:solidFill>
                <a:latin typeface="Exo" pitchFamily="50" charset="0"/>
                <a:ea typeface="Ebrima" panose="02000000000000000000" pitchFamily="2" charset="0"/>
                <a:cs typeface="Ebrima" panose="02000000000000000000" pitchFamily="2" charset="0"/>
              </a:rPr>
              <a:t>Potenzialanalyse</a:t>
            </a:r>
            <a:r>
              <a:rPr lang="de-DE" sz="2000" dirty="0">
                <a:latin typeface="Exo" pitchFamily="50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im Reflexionsgespräch als Grundlage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für die Planung der anschließenden Maßnahmen (Berufsfelderkundung, Praktikum, etc.)</a:t>
            </a:r>
            <a:endParaRPr lang="de-DE" sz="2000" dirty="0">
              <a:solidFill>
                <a:schemeClr val="bg1">
                  <a:lumMod val="50000"/>
                </a:schemeClr>
              </a:solidFill>
              <a:latin typeface="Exo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912" y="398077"/>
            <a:ext cx="8231661" cy="466896"/>
          </a:xfrm>
        </p:spPr>
        <p:txBody>
          <a:bodyPr/>
          <a:lstStyle/>
          <a:p>
            <a:pPr algn="ctr"/>
            <a:r>
              <a:rPr lang="de-DE" sz="2000" b="1" dirty="0" smtClean="0">
                <a:latin typeface="Exo" pitchFamily="50" charset="0"/>
              </a:rPr>
              <a:t>Das </a:t>
            </a:r>
            <a:r>
              <a:rPr lang="de-DE" sz="2000" b="1" dirty="0" err="1" smtClean="0">
                <a:latin typeface="Exo" pitchFamily="50" charset="0"/>
              </a:rPr>
              <a:t>Potenzianalyseverfahren</a:t>
            </a:r>
            <a:r>
              <a:rPr lang="de-DE" sz="2000" b="1" dirty="0">
                <a:latin typeface="Exo" pitchFamily="50" charset="0"/>
              </a:rPr>
              <a:t> </a:t>
            </a:r>
            <a:r>
              <a:rPr lang="de-DE" sz="2000" b="1" dirty="0" err="1" smtClean="0">
                <a:latin typeface="Exo" pitchFamily="50" charset="0"/>
              </a:rPr>
              <a:t>PieT</a:t>
            </a:r>
            <a:r>
              <a:rPr lang="de-DE" sz="2000" b="1" baseline="30000" dirty="0" smtClean="0">
                <a:latin typeface="Exo" pitchFamily="50" charset="0"/>
              </a:rPr>
              <a:t>®</a:t>
            </a:r>
            <a:endParaRPr lang="de-DE" sz="2400" b="1" dirty="0">
              <a:solidFill>
                <a:schemeClr val="bg1">
                  <a:lumMod val="50000"/>
                </a:schemeClr>
              </a:solidFill>
              <a:latin typeface="Exo" pitchFamily="50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82594" y="1758427"/>
            <a:ext cx="95970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u="sng" dirty="0" smtClean="0">
                <a:solidFill>
                  <a:srgbClr val="F9B233"/>
                </a:solidFill>
                <a:latin typeface="Exo" pitchFamily="50" charset="0"/>
              </a:rPr>
              <a:t>Bestandteile in der Durchführung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Berufsfeldfinder (BFF) – EDV-gestützter Berufsorientierungstest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B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iografieorientiertes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 Interview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„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Paul‘s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 Geheimnis“ oder Das verlorene Handy“– Lösen von 13 handlungsorientierten Aufgaben (je nach Schultyp gibt es die Aufgaben in unterschiedlichen Anforderungsniveaus)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Reflexion-Feedback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bg1">
                  <a:lumMod val="50000"/>
                </a:schemeClr>
              </a:solidFill>
              <a:latin typeface="InterstateCondensed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bg1">
                  <a:lumMod val="50000"/>
                </a:schemeClr>
              </a:solidFill>
              <a:latin typeface="Interstate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26440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912" y="398077"/>
            <a:ext cx="8231661" cy="466896"/>
          </a:xfrm>
        </p:spPr>
        <p:txBody>
          <a:bodyPr/>
          <a:lstStyle/>
          <a:p>
            <a:pPr algn="ctr"/>
            <a:r>
              <a:rPr lang="de-DE" sz="2000" b="1" dirty="0" smtClean="0">
                <a:latin typeface="Exo" pitchFamily="50" charset="0"/>
              </a:rPr>
              <a:t>Das </a:t>
            </a:r>
            <a:r>
              <a:rPr lang="de-DE" sz="2000" b="1" dirty="0" err="1" smtClean="0">
                <a:latin typeface="Exo" pitchFamily="50" charset="0"/>
              </a:rPr>
              <a:t>Potenzianalyseverfahren</a:t>
            </a:r>
            <a:r>
              <a:rPr lang="de-DE" sz="2000" b="1" dirty="0">
                <a:latin typeface="Exo" pitchFamily="50" charset="0"/>
              </a:rPr>
              <a:t> </a:t>
            </a:r>
            <a:r>
              <a:rPr lang="de-DE" sz="2000" b="1" dirty="0" err="1" smtClean="0">
                <a:latin typeface="Exo" pitchFamily="50" charset="0"/>
              </a:rPr>
              <a:t>PieT</a:t>
            </a:r>
            <a:r>
              <a:rPr lang="de-DE" sz="2000" b="1" baseline="30000" dirty="0" smtClean="0">
                <a:latin typeface="Exo" pitchFamily="50" charset="0"/>
              </a:rPr>
              <a:t>®</a:t>
            </a:r>
            <a:endParaRPr lang="de-DE" sz="2400" b="1" dirty="0">
              <a:solidFill>
                <a:schemeClr val="bg1">
                  <a:lumMod val="50000"/>
                </a:schemeClr>
              </a:solidFill>
              <a:latin typeface="Exo" pitchFamily="50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925575"/>
              </p:ext>
            </p:extLst>
          </p:nvPr>
        </p:nvGraphicFramePr>
        <p:xfrm>
          <a:off x="1573427" y="1070912"/>
          <a:ext cx="6755027" cy="4588304"/>
        </p:xfrm>
        <a:graphic>
          <a:graphicData uri="http://schemas.openxmlformats.org/drawingml/2006/table">
            <a:tbl>
              <a:tblPr firstRow="1" firstCol="1" bandRow="1"/>
              <a:tblGrid>
                <a:gridCol w="1298586"/>
                <a:gridCol w="5456441"/>
              </a:tblGrid>
              <a:tr h="3693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„1. Schicht“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2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7:30 – 7:45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Begrüßung + Einführung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</a:tr>
              <a:tr h="28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7:45 – 8:45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Berufsorientierungstest BFF + Biografieorientiertes Interview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</a:tr>
              <a:tr h="28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8:45 – 9:15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Pause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</a:tr>
              <a:tr h="695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9:15 – 11:15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PieT</a:t>
                      </a:r>
                      <a:r>
                        <a:rPr lang="de-DE" sz="1000" baseline="30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(je nach Schultyp „Pauls Geheimnis“ AN</a:t>
                      </a:r>
                      <a:r>
                        <a:rPr lang="de-DE" sz="1000" baseline="30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oder 2 oder „Das verlorene Handy“)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Lösen von 13 handlungsorientierten Aufgaben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</a:tr>
              <a:tr h="28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11:15– 11:30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Reflexion, Feedback und Verabschiedung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</a:tr>
              <a:tr h="3693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„2. Schicht“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2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12:30 – 12:45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Begrüßung + Einführung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</a:tr>
              <a:tr h="28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12:45 – 13:45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Berufsorientierungstest BFF + Biografieorientiertes Interview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</a:tr>
              <a:tr h="28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13:45 – 14:15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Pause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</a:tr>
              <a:tr h="695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14:15 – 16:15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PieT</a:t>
                      </a:r>
                      <a:r>
                        <a:rPr lang="de-DE" sz="1000" baseline="30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®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(je nach Schultyp „Pauls Geheimnis“ AN</a:t>
                      </a:r>
                      <a:r>
                        <a:rPr lang="de-DE" sz="1000" baseline="30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oder 2 oder „Das verlorene Handy“)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Lösen von 13 handlungsorientierten Aufgaben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</a:tr>
              <a:tr h="287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16:15– 16:30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FFFFFF"/>
                          </a:solidFill>
                          <a:effectLst/>
                          <a:latin typeface="Exo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Reflexion, Feedback und Verabschiedung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878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16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912" y="398077"/>
            <a:ext cx="8231661" cy="466896"/>
          </a:xfrm>
        </p:spPr>
        <p:txBody>
          <a:bodyPr/>
          <a:lstStyle/>
          <a:p>
            <a:pPr algn="ctr"/>
            <a:r>
              <a:rPr lang="de-DE" sz="2000" b="1" dirty="0" smtClean="0">
                <a:latin typeface="Exo" pitchFamily="50" charset="0"/>
              </a:rPr>
              <a:t>Das </a:t>
            </a:r>
            <a:r>
              <a:rPr lang="de-DE" sz="2000" b="1" dirty="0" err="1" smtClean="0">
                <a:latin typeface="Exo" pitchFamily="50" charset="0"/>
              </a:rPr>
              <a:t>Potenzianalyseverfahren</a:t>
            </a:r>
            <a:r>
              <a:rPr lang="de-DE" sz="2000" b="1" dirty="0">
                <a:latin typeface="Exo" pitchFamily="50" charset="0"/>
              </a:rPr>
              <a:t> </a:t>
            </a:r>
            <a:r>
              <a:rPr lang="de-DE" sz="2000" b="1" dirty="0" err="1" smtClean="0">
                <a:latin typeface="Exo" pitchFamily="50" charset="0"/>
              </a:rPr>
              <a:t>PieT</a:t>
            </a:r>
            <a:r>
              <a:rPr lang="de-DE" sz="2000" b="1" baseline="30000" dirty="0" smtClean="0">
                <a:latin typeface="Exo" pitchFamily="50" charset="0"/>
              </a:rPr>
              <a:t>®</a:t>
            </a:r>
            <a:endParaRPr lang="de-DE" sz="2400" b="1" dirty="0">
              <a:solidFill>
                <a:schemeClr val="bg1">
                  <a:lumMod val="50000"/>
                </a:schemeClr>
              </a:solidFill>
              <a:latin typeface="Exo" pitchFamily="50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82594" y="1758427"/>
            <a:ext cx="95970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u="sng" dirty="0" smtClean="0">
                <a:solidFill>
                  <a:srgbClr val="F9B233"/>
                </a:solidFill>
                <a:latin typeface="Exo" pitchFamily="50" charset="0"/>
              </a:rPr>
              <a:t>Das persönliche </a:t>
            </a:r>
            <a:r>
              <a:rPr lang="de-DE" sz="2000" b="1" u="sng" dirty="0" err="1" smtClean="0">
                <a:solidFill>
                  <a:srgbClr val="F9B233"/>
                </a:solidFill>
                <a:latin typeface="Exo" pitchFamily="50" charset="0"/>
              </a:rPr>
              <a:t>Auswertungsgespäch</a:t>
            </a:r>
            <a:endParaRPr lang="de-DE" sz="2000" b="1" u="sng" dirty="0" smtClean="0">
              <a:solidFill>
                <a:srgbClr val="F9B233"/>
              </a:solidFill>
              <a:latin typeface="Exo" pitchFamily="50" charset="0"/>
            </a:endParaRPr>
          </a:p>
          <a:p>
            <a:pPr>
              <a:lnSpc>
                <a:spcPct val="150000"/>
              </a:lnSpc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Die individuellen Gespräche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finden in der Schule statt (Koordinierung in Absprache mit der Schule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) und dauern ca. 30 Minuten:</a:t>
            </a:r>
            <a:endParaRPr lang="de-DE" sz="2000" dirty="0">
              <a:solidFill>
                <a:schemeClr val="bg1">
                  <a:lumMod val="50000"/>
                </a:schemeClr>
              </a:solidFill>
              <a:latin typeface="Exo" pitchFamily="50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Abgleich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von Fremdeinschätzung und 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Selbsteinschätzung in den handlungsorientierten Aufgaben</a:t>
            </a:r>
            <a:endParaRPr lang="de-DE" sz="2000" dirty="0">
              <a:solidFill>
                <a:schemeClr val="bg1">
                  <a:lumMod val="50000"/>
                </a:schemeClr>
              </a:solidFill>
              <a:latin typeface="Exo" pitchFamily="50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keine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Berufsberatung, sondern gemeinsame Reflexion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Planung </a:t>
            </a:r>
            <a:r>
              <a:rPr lang="de-DE" sz="2000" dirty="0">
                <a:solidFill>
                  <a:schemeClr val="bg1">
                    <a:lumMod val="50000"/>
                  </a:schemeClr>
                </a:solidFill>
                <a:latin typeface="Exo" pitchFamily="50" charset="0"/>
              </a:rPr>
              <a:t>der nächsten Schritte in der beruflichen Orientierung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bg1">
                  <a:lumMod val="50000"/>
                </a:schemeClr>
              </a:solidFill>
              <a:latin typeface="InterstateCondensed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bg1">
                  <a:lumMod val="50000"/>
                </a:schemeClr>
              </a:solidFill>
              <a:latin typeface="Interstate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5368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5906" y="1782032"/>
            <a:ext cx="8231661" cy="466896"/>
          </a:xfrm>
        </p:spPr>
        <p:txBody>
          <a:bodyPr/>
          <a:lstStyle/>
          <a:p>
            <a:pPr algn="ctr"/>
            <a:r>
              <a:rPr lang="de-DE" sz="3200" b="1" u="none" dirty="0" smtClean="0">
                <a:solidFill>
                  <a:schemeClr val="bg1">
                    <a:lumMod val="50000"/>
                  </a:schemeClr>
                </a:solidFill>
                <a:latin typeface="InterstateCondensed"/>
              </a:rPr>
              <a:t>Vielen Dank für Ihre Aufmerksamkeit</a:t>
            </a:r>
            <a:r>
              <a:rPr lang="de-DE" sz="3200" b="1" dirty="0" smtClean="0">
                <a:solidFill>
                  <a:schemeClr val="bg1">
                    <a:lumMod val="50000"/>
                  </a:schemeClr>
                </a:solidFill>
                <a:latin typeface="InterstateCondensed"/>
              </a:rPr>
              <a:t/>
            </a:r>
            <a:br>
              <a:rPr lang="de-DE" sz="3200" b="1" dirty="0" smtClean="0">
                <a:solidFill>
                  <a:schemeClr val="bg1">
                    <a:lumMod val="50000"/>
                  </a:schemeClr>
                </a:solidFill>
                <a:latin typeface="InterstateCondensed"/>
              </a:rPr>
            </a:br>
            <a:r>
              <a:rPr lang="de-DE" sz="3200" b="1" dirty="0">
                <a:solidFill>
                  <a:schemeClr val="bg1">
                    <a:lumMod val="50000"/>
                  </a:schemeClr>
                </a:solidFill>
                <a:latin typeface="InterstateCondensed"/>
              </a:rPr>
              <a:t/>
            </a:r>
            <a:br>
              <a:rPr lang="de-DE" sz="3200" b="1" dirty="0">
                <a:solidFill>
                  <a:schemeClr val="bg1">
                    <a:lumMod val="50000"/>
                  </a:schemeClr>
                </a:solidFill>
                <a:latin typeface="InterstateCondensed"/>
              </a:rPr>
            </a:br>
            <a:r>
              <a:rPr lang="de-DE" sz="3200" b="1" dirty="0" smtClean="0">
                <a:solidFill>
                  <a:schemeClr val="bg1">
                    <a:lumMod val="50000"/>
                  </a:schemeClr>
                </a:solidFill>
                <a:latin typeface="InterstateCondensed"/>
              </a:rPr>
              <a:t/>
            </a:r>
            <a:br>
              <a:rPr lang="de-DE" sz="3200" b="1" dirty="0" smtClean="0">
                <a:solidFill>
                  <a:schemeClr val="bg1">
                    <a:lumMod val="50000"/>
                  </a:schemeClr>
                </a:solidFill>
                <a:latin typeface="InterstateCondensed"/>
              </a:rPr>
            </a:br>
            <a:r>
              <a:rPr lang="de-DE" sz="3200" b="1" dirty="0">
                <a:solidFill>
                  <a:schemeClr val="bg1">
                    <a:lumMod val="50000"/>
                  </a:schemeClr>
                </a:solidFill>
                <a:latin typeface="InterstateCondensed"/>
              </a:rPr>
              <a:t/>
            </a:r>
            <a:br>
              <a:rPr lang="de-DE" sz="3200" b="1" dirty="0">
                <a:solidFill>
                  <a:schemeClr val="bg1">
                    <a:lumMod val="50000"/>
                  </a:schemeClr>
                </a:solidFill>
                <a:latin typeface="InterstateCondensed"/>
              </a:rPr>
            </a:br>
            <a:r>
              <a:rPr lang="de-DE" sz="3200" b="1" u="none" dirty="0" smtClean="0">
                <a:solidFill>
                  <a:srgbClr val="F9B233"/>
                </a:solidFill>
                <a:latin typeface="InterstateCondensed"/>
              </a:rPr>
              <a:t>Nun ist Zeit für Ihre Fragen !!!</a:t>
            </a:r>
            <a:endParaRPr lang="de-DE" sz="3200" b="1" u="none" dirty="0">
              <a:solidFill>
                <a:srgbClr val="F9B233"/>
              </a:solidFill>
              <a:latin typeface="Interstate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6682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878787"/>
        </a:solidFill>
        <a:ln>
          <a:noFill/>
        </a:ln>
      </a:spPr>
      <a:bodyPr/>
      <a:lstStyle>
        <a:defPPr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C81474B0D3874B9D02ADD363B26270" ma:contentTypeVersion="0" ma:contentTypeDescription="Ein neues Dokument erstellen." ma:contentTypeScope="" ma:versionID="0a9bca1d2faae0ee16bfb7ddc95ba9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96a1500b55a331f0d0926ba64a978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D547F5-32F8-4935-AC44-9666108E4970}"/>
</file>

<file path=customXml/itemProps2.xml><?xml version="1.0" encoding="utf-8"?>
<ds:datastoreItem xmlns:ds="http://schemas.openxmlformats.org/officeDocument/2006/customXml" ds:itemID="{024D0886-CF3C-4D99-871B-4A1E1783DF45}"/>
</file>

<file path=customXml/itemProps3.xml><?xml version="1.0" encoding="utf-8"?>
<ds:datastoreItem xmlns:ds="http://schemas.openxmlformats.org/officeDocument/2006/customXml" ds:itemID="{4BE5CCE2-8806-4AB8-9E4B-BF894B08E44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Breitbild</PresentationFormat>
  <Paragraphs>54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Arial</vt:lpstr>
      <vt:lpstr>Calibri</vt:lpstr>
      <vt:lpstr>Ebrima</vt:lpstr>
      <vt:lpstr>Exo</vt:lpstr>
      <vt:lpstr>Fira Sans ExtraBold</vt:lpstr>
      <vt:lpstr>InterstateCondensed</vt:lpstr>
      <vt:lpstr>Times New Roman</vt:lpstr>
      <vt:lpstr>Office Theme</vt:lpstr>
      <vt:lpstr>Die Potenzialanalyse der Stiftung Bildung &amp; Handwerk </vt:lpstr>
      <vt:lpstr>Die Potenzialanalyse im NRW-Landesprogramm  „Kein Abschluss ohne Anschluss“ (KAoA)</vt:lpstr>
      <vt:lpstr>Die Rahmenbedingungen der Potenzialanalyse </vt:lpstr>
      <vt:lpstr>Das Potenzianalyseverfahren PieT®</vt:lpstr>
      <vt:lpstr>Das Potenzianalyseverfahren PieT®</vt:lpstr>
      <vt:lpstr>Das Potenzianalyseverfahren PieT®</vt:lpstr>
      <vt:lpstr>Vielen Dank für Ihre Aufmerksamkeit    Nun ist Zeit für Ihre Fragen !!!</vt:lpstr>
    </vt:vector>
  </TitlesOfParts>
  <Company>SBH West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Marvin Lettmann</dc:creator>
  <cp:lastModifiedBy>Nadja Brunath</cp:lastModifiedBy>
  <cp:revision>36</cp:revision>
  <cp:lastPrinted>2020-07-23T11:17:28Z</cp:lastPrinted>
  <dcterms:created xsi:type="dcterms:W3CDTF">2020-07-08T06:59:13Z</dcterms:created>
  <dcterms:modified xsi:type="dcterms:W3CDTF">2020-07-23T12:15:23Z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0x01010008C81474B0D3874B9D02ADD363B26270</vt:lpwstr>
  </property>
</Properties>
</file>